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9" r:id="rId1"/>
  </p:sldMasterIdLst>
  <p:notesMasterIdLst>
    <p:notesMasterId r:id="rId29"/>
  </p:notesMasterIdLst>
  <p:handoutMasterIdLst>
    <p:handoutMasterId r:id="rId30"/>
  </p:handoutMasterIdLst>
  <p:sldIdLst>
    <p:sldId id="1009" r:id="rId2"/>
    <p:sldId id="591" r:id="rId3"/>
    <p:sldId id="1014" r:id="rId4"/>
    <p:sldId id="788" r:id="rId5"/>
    <p:sldId id="1017" r:id="rId6"/>
    <p:sldId id="742" r:id="rId7"/>
    <p:sldId id="1022" r:id="rId8"/>
    <p:sldId id="1023" r:id="rId9"/>
    <p:sldId id="1016" r:id="rId10"/>
    <p:sldId id="807" r:id="rId11"/>
    <p:sldId id="809" r:id="rId12"/>
    <p:sldId id="710" r:id="rId13"/>
    <p:sldId id="791" r:id="rId14"/>
    <p:sldId id="625" r:id="rId15"/>
    <p:sldId id="772" r:id="rId16"/>
    <p:sldId id="773" r:id="rId17"/>
    <p:sldId id="1019" r:id="rId18"/>
    <p:sldId id="795" r:id="rId19"/>
    <p:sldId id="1015" r:id="rId20"/>
    <p:sldId id="805" r:id="rId21"/>
    <p:sldId id="802" r:id="rId22"/>
    <p:sldId id="1020" r:id="rId23"/>
    <p:sldId id="1021" r:id="rId24"/>
    <p:sldId id="794" r:id="rId25"/>
    <p:sldId id="774" r:id="rId26"/>
    <p:sldId id="601" r:id="rId27"/>
    <p:sldId id="592" r:id="rId28"/>
  </p:sldIdLst>
  <p:sldSz cx="9144000" cy="6858000" type="screen4x3"/>
  <p:notesSz cx="7315200" cy="96012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872" userDrawn="1">
          <p15:clr>
            <a:srgbClr val="A4A3A4"/>
          </p15:clr>
        </p15:guide>
        <p15:guide id="2" pos="381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FF"/>
    <a:srgbClr val="FFFFCC"/>
    <a:srgbClr val="FFCCFF"/>
    <a:srgbClr val="0000FF"/>
    <a:srgbClr val="CCFFFF"/>
    <a:srgbClr val="FF0000"/>
    <a:srgbClr val="02F6D9"/>
    <a:srgbClr val="EC9C0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50FE0CD-3121-4DA3-8088-CD905E659D25}" v="108" dt="2020-10-30T02:06:05.70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סגנון ביניים 2 - הדגשה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358" autoAdjust="0"/>
    <p:restoredTop sz="89002" autoAdjust="0"/>
  </p:normalViewPr>
  <p:slideViewPr>
    <p:cSldViewPr snapToGrid="0" showGuides="1">
      <p:cViewPr>
        <p:scale>
          <a:sx n="140" d="100"/>
          <a:sy n="140" d="100"/>
        </p:scale>
        <p:origin x="5376" y="136"/>
      </p:cViewPr>
      <p:guideLst>
        <p:guide orient="horz" pos="1872"/>
        <p:guide pos="3816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-8536"/>
    </p:cViewPr>
  </p:sorterViewPr>
  <p:gridSpacing cx="45005" cy="45005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35" Type="http://schemas.microsoft.com/office/2015/10/relationships/revisionInfo" Target="revisionInfo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1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defTabSz="990600">
              <a:defRPr sz="13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4781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defTabSz="990600">
              <a:defRPr sz="13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888928CA-6634-4F28-8EFB-F889CCCB4F4C}" type="datetime1">
              <a:rPr lang="en-US"/>
              <a:pPr>
                <a:defRPr/>
              </a:pPr>
              <a:t>11/6/24</a:t>
            </a:fld>
            <a:endParaRPr lang="en-US"/>
          </a:p>
        </p:txBody>
      </p:sp>
      <p:sp>
        <p:nvSpPr>
          <p:cNvPr id="24781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defTabSz="990600">
              <a:defRPr sz="13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he-IL"/>
              <a:t>(c) Amir Herzberg, http://AmirHerzberg.com, Bar Ilan University</a:t>
            </a:r>
            <a:endParaRPr lang="en-US"/>
          </a:p>
        </p:txBody>
      </p:sp>
      <p:sp>
        <p:nvSpPr>
          <p:cNvPr id="24781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defTabSz="990600">
              <a:defRPr sz="13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24FFF652-52D6-4256-AB60-3207A6F9EF9C}" type="slidenum">
              <a:rPr lang="he-IL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74723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7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defTabSz="990600">
              <a:defRPr sz="13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4678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defTabSz="990600">
              <a:defRPr sz="13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D6325071-32EE-4A93-980C-5A1A144375BC}" type="datetime1">
              <a:rPr lang="en-US"/>
              <a:pPr>
                <a:defRPr/>
              </a:pPr>
              <a:t>11/6/24</a:t>
            </a:fld>
            <a:endParaRPr lang="en-US"/>
          </a:p>
        </p:txBody>
      </p:sp>
      <p:sp>
        <p:nvSpPr>
          <p:cNvPr id="911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7300" y="720725"/>
            <a:ext cx="4800600" cy="35988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24678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59300"/>
            <a:ext cx="5851525" cy="432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4679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defTabSz="990600">
              <a:defRPr sz="13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he-IL"/>
              <a:t>(c) Amir Herzberg, http://AmirHerzberg.com, Bar Ilan University</a:t>
            </a:r>
            <a:endParaRPr lang="en-US"/>
          </a:p>
        </p:txBody>
      </p:sp>
      <p:sp>
        <p:nvSpPr>
          <p:cNvPr id="24679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defTabSz="990600">
              <a:defRPr sz="13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0E687F4F-F059-432C-A1F8-B98095E8E93B}" type="slidenum">
              <a:rPr lang="he-IL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855116"/>
      </p:ext>
    </p:extLst>
  </p:cSld>
  <p:clrMap bg1="lt1" tx1="dk1" bg2="lt2" tx2="dk2" accent1="accent1" accent2="accent2" accent3="accent3" accent4="accent4" accent5="accent5" accent6="accent6" hlink="hlink" folHlink="folHlink"/>
  <p:hf hdr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AF01017-ADF1-4404-92FB-B874094C14FE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7425" cy="3598863"/>
          </a:xfrm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8507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21AEA13C-E2DD-44A1-830B-128E8B8B04E3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11/6/24</a:t>
            </a:fld>
            <a:endParaRPr lang="en-US" altLang="en-US" sz="1300"/>
          </a:p>
        </p:txBody>
      </p:sp>
      <p:sp>
        <p:nvSpPr>
          <p:cNvPr id="114691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1469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94545521-6950-44F7-9E31-2597C7A27219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15</a:t>
            </a:fld>
            <a:endParaRPr lang="en-US" altLang="en-US" sz="1300"/>
          </a:p>
        </p:txBody>
      </p:sp>
      <p:sp>
        <p:nvSpPr>
          <p:cNvPr id="11469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9012" cy="3598863"/>
          </a:xfrm>
          <a:ln/>
        </p:spPr>
      </p:sp>
      <p:sp>
        <p:nvSpPr>
          <p:cNvPr id="11469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59300"/>
            <a:ext cx="5365750" cy="4321175"/>
          </a:xfrm>
          <a:noFill/>
        </p:spPr>
        <p:txBody>
          <a:bodyPr/>
          <a:lstStyle/>
          <a:p>
            <a:pPr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25720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9ABB1E34-FDCA-4DA0-A135-D730A4D9E11A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11/6/24</a:t>
            </a:fld>
            <a:endParaRPr lang="en-US" altLang="en-US" sz="1300"/>
          </a:p>
        </p:txBody>
      </p:sp>
      <p:sp>
        <p:nvSpPr>
          <p:cNvPr id="121859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2186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16E10345-CB08-4974-8D67-32EDF37369AD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18</a:t>
            </a:fld>
            <a:endParaRPr lang="en-US" altLang="en-US" sz="1300"/>
          </a:p>
        </p:txBody>
      </p:sp>
      <p:sp>
        <p:nvSpPr>
          <p:cNvPr id="12186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9012" cy="3598863"/>
          </a:xfrm>
          <a:ln/>
        </p:spPr>
      </p:sp>
      <p:sp>
        <p:nvSpPr>
          <p:cNvPr id="12186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59300"/>
            <a:ext cx="5365750" cy="4321175"/>
          </a:xfrm>
          <a:noFill/>
        </p:spPr>
        <p:txBody>
          <a:bodyPr lIns="99035" tIns="49517" rIns="99035" bIns="49517"/>
          <a:lstStyle/>
          <a:p>
            <a:pPr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98303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AF01017-ADF1-4404-92FB-B874094C14FE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7425" cy="3598863"/>
          </a:xfrm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14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CF6D5BE3-8812-4830-983C-52CBDC640698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11/6/24</a:t>
            </a:fld>
            <a:endParaRPr lang="en-US" altLang="en-US" sz="1300"/>
          </a:p>
        </p:txBody>
      </p:sp>
      <p:sp>
        <p:nvSpPr>
          <p:cNvPr id="93187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9318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C8D06FA4-DEFA-4D4A-BFA5-F47DFFEB5A17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20</a:t>
            </a:fld>
            <a:endParaRPr lang="en-US" altLang="en-US" sz="1300"/>
          </a:p>
        </p:txBody>
      </p:sp>
      <p:sp>
        <p:nvSpPr>
          <p:cNvPr id="9318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9012" cy="3598863"/>
          </a:xfrm>
          <a:ln/>
        </p:spPr>
      </p:sp>
      <p:sp>
        <p:nvSpPr>
          <p:cNvPr id="9319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59300"/>
            <a:ext cx="5365750" cy="4321175"/>
          </a:xfrm>
          <a:noFill/>
        </p:spPr>
        <p:txBody>
          <a:bodyPr/>
          <a:lstStyle/>
          <a:p>
            <a:pPr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54928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CF6D5BE3-8812-4830-983C-52CBDC640698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11/6/24</a:t>
            </a:fld>
            <a:endParaRPr lang="en-US" altLang="en-US" sz="1300"/>
          </a:p>
        </p:txBody>
      </p:sp>
      <p:sp>
        <p:nvSpPr>
          <p:cNvPr id="93187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9318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C8D06FA4-DEFA-4D4A-BFA5-F47DFFEB5A17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21</a:t>
            </a:fld>
            <a:endParaRPr lang="en-US" altLang="en-US" sz="1300"/>
          </a:p>
        </p:txBody>
      </p:sp>
      <p:sp>
        <p:nvSpPr>
          <p:cNvPr id="9318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9012" cy="3598863"/>
          </a:xfrm>
          <a:ln/>
        </p:spPr>
      </p:sp>
      <p:sp>
        <p:nvSpPr>
          <p:cNvPr id="9319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59300"/>
            <a:ext cx="5365750" cy="4321175"/>
          </a:xfrm>
          <a:noFill/>
        </p:spPr>
        <p:txBody>
          <a:bodyPr/>
          <a:lstStyle/>
          <a:p>
            <a:pPr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91541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50C1AB0E-28F4-456F-A184-067C79061303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11/6/24</a:t>
            </a:fld>
            <a:endParaRPr lang="en-US" altLang="en-US" sz="1300"/>
          </a:p>
        </p:txBody>
      </p:sp>
      <p:sp>
        <p:nvSpPr>
          <p:cNvPr id="139267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3926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2A843B90-E53E-4630-A674-FA20D79D321B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24</a:t>
            </a:fld>
            <a:endParaRPr lang="en-US" altLang="en-US" sz="1300"/>
          </a:p>
        </p:txBody>
      </p:sp>
      <p:sp>
        <p:nvSpPr>
          <p:cNvPr id="139269" name="Text Box 2"/>
          <p:cNvSpPr txBox="1">
            <a:spLocks noChangeArrowheads="1"/>
          </p:cNvSpPr>
          <p:nvPr/>
        </p:nvSpPr>
        <p:spPr bwMode="auto">
          <a:xfrm>
            <a:off x="4143375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fld id="{4B28E199-87DA-43AD-96BE-C007BE19E0E0}" type="slidenum">
              <a:rPr lang="he-IL" altLang="en-US" sz="1300">
                <a:solidFill>
                  <a:srgbClr val="000000"/>
                </a:solidFill>
              </a:rPr>
              <a:pPr algn="r" eaLnBrk="1" hangingPunct="1">
                <a:spcBef>
                  <a:spcPct val="0"/>
                </a:spcBef>
                <a:buClr>
                  <a:srgbClr val="000000"/>
                </a:buClr>
              </a:pPr>
              <a:t>24</a:t>
            </a:fld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39270" name="Text Box 3"/>
          <p:cNvSpPr txBox="1">
            <a:spLocks noChangeArrowheads="1"/>
          </p:cNvSpPr>
          <p:nvPr/>
        </p:nvSpPr>
        <p:spPr bwMode="auto">
          <a:xfrm>
            <a:off x="0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r>
              <a:rPr lang="en-US" altLang="en-US" sz="1300">
                <a:solidFill>
                  <a:srgbClr val="000000"/>
                </a:solidFill>
              </a:rPr>
              <a:t>(c) Amir Herzberg, http://AmirHerzberg.com, Bar Ilan University</a:t>
            </a: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39271" name="Text Box 4"/>
          <p:cNvSpPr txBox="1">
            <a:spLocks noChangeArrowheads="1"/>
          </p:cNvSpPr>
          <p:nvPr/>
        </p:nvSpPr>
        <p:spPr bwMode="auto">
          <a:xfrm>
            <a:off x="0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39272" name="Text Box 5"/>
          <p:cNvSpPr txBox="1">
            <a:spLocks noChangeArrowheads="1"/>
          </p:cNvSpPr>
          <p:nvPr/>
        </p:nvSpPr>
        <p:spPr bwMode="auto">
          <a:xfrm>
            <a:off x="4143375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r>
              <a:rPr lang="en-GB" altLang="en-US" sz="1300">
                <a:solidFill>
                  <a:srgbClr val="000000"/>
                </a:solidFill>
              </a:rPr>
              <a:t>04/07/06</a:t>
            </a:r>
          </a:p>
        </p:txBody>
      </p:sp>
      <p:sp>
        <p:nvSpPr>
          <p:cNvPr id="139273" name="Text Box 6"/>
          <p:cNvSpPr txBox="1">
            <a:spLocks noChangeArrowheads="1"/>
          </p:cNvSpPr>
          <p:nvPr/>
        </p:nvSpPr>
        <p:spPr bwMode="auto">
          <a:xfrm>
            <a:off x="1258888" y="720725"/>
            <a:ext cx="4799012" cy="359886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he-IL" altLang="en-US" sz="1800"/>
          </a:p>
        </p:txBody>
      </p:sp>
      <p:sp>
        <p:nvSpPr>
          <p:cNvPr id="139274" name="Rectangle 7"/>
          <p:cNvSpPr>
            <a:spLocks noGrp="1" noChangeArrowheads="1"/>
          </p:cNvSpPr>
          <p:nvPr>
            <p:ph type="body"/>
          </p:nvPr>
        </p:nvSpPr>
        <p:spPr>
          <a:xfrm>
            <a:off x="731838" y="4559300"/>
            <a:ext cx="5851525" cy="432276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/>
            <a:endParaRPr lang="he-IL" altLang="en-US" dirty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79888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94211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2117A42F-097C-4D32-9D97-9508A460FD9E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26</a:t>
            </a:fld>
            <a:endParaRPr lang="en-US" altLang="he-IL" sz="1300"/>
          </a:p>
        </p:txBody>
      </p:sp>
      <p:sp>
        <p:nvSpPr>
          <p:cNvPr id="94212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1750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421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7" y="4859334"/>
            <a:ext cx="5681363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28608287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AF01017-ADF1-4404-92FB-B874094C14FE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7425" cy="3598863"/>
          </a:xfrm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8483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0A8734-4A1D-4F48-B9DD-0EC804B192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3">
            <a:extLst>
              <a:ext uri="{FF2B5EF4-FFF2-40B4-BE49-F238E27FC236}">
                <a16:creationId xmlns:a16="http://schemas.microsoft.com/office/drawing/2014/main" id="{EB5FF7A3-F336-4C6C-1039-4C6C66491CC8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2D0D7276-2205-45B7-8AE0-86B2C8C1591B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11/6/24</a:t>
            </a:fld>
            <a:endParaRPr lang="en-US" altLang="en-US" sz="1300"/>
          </a:p>
        </p:txBody>
      </p:sp>
      <p:sp>
        <p:nvSpPr>
          <p:cNvPr id="102403" name="Rectangle 6">
            <a:extLst>
              <a:ext uri="{FF2B5EF4-FFF2-40B4-BE49-F238E27FC236}">
                <a16:creationId xmlns:a16="http://schemas.microsoft.com/office/drawing/2014/main" id="{C57808BF-6E62-0D23-7FB8-334771CF23D3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02404" name="Rectangle 7">
            <a:extLst>
              <a:ext uri="{FF2B5EF4-FFF2-40B4-BE49-F238E27FC236}">
                <a16:creationId xmlns:a16="http://schemas.microsoft.com/office/drawing/2014/main" id="{A7ECC171-0D24-96DF-9F7D-B3B86339119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31EB9DB1-5BD4-4C79-9E44-F350E2020C5B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7</a:t>
            </a:fld>
            <a:endParaRPr lang="en-US" altLang="en-US" sz="1300"/>
          </a:p>
        </p:txBody>
      </p:sp>
      <p:sp>
        <p:nvSpPr>
          <p:cNvPr id="102405" name="Rectangle 2">
            <a:extLst>
              <a:ext uri="{FF2B5EF4-FFF2-40B4-BE49-F238E27FC236}">
                <a16:creationId xmlns:a16="http://schemas.microsoft.com/office/drawing/2014/main" id="{D077A093-3A56-A884-6615-13DDEFB18E1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2063" y="722313"/>
            <a:ext cx="4797425" cy="3597275"/>
          </a:xfrm>
          <a:ln/>
        </p:spPr>
      </p:sp>
      <p:sp>
        <p:nvSpPr>
          <p:cNvPr id="102406" name="Rectangle 3">
            <a:extLst>
              <a:ext uri="{FF2B5EF4-FFF2-40B4-BE49-F238E27FC236}">
                <a16:creationId xmlns:a16="http://schemas.microsoft.com/office/drawing/2014/main" id="{491103AE-9E3A-64FD-6F60-36119F3AC9C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73138" y="4559300"/>
            <a:ext cx="5368925" cy="4319588"/>
          </a:xfrm>
          <a:noFill/>
        </p:spPr>
        <p:txBody>
          <a:bodyPr/>
          <a:lstStyle/>
          <a:p>
            <a:pPr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36254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D4265E-752D-7750-F96F-5CB2FFCF2F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3">
            <a:extLst>
              <a:ext uri="{FF2B5EF4-FFF2-40B4-BE49-F238E27FC236}">
                <a16:creationId xmlns:a16="http://schemas.microsoft.com/office/drawing/2014/main" id="{E321EE76-A53F-C599-071F-E4EE95D235BF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2D0D7276-2205-45B7-8AE0-86B2C8C1591B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11/6/24</a:t>
            </a:fld>
            <a:endParaRPr lang="en-US" altLang="en-US" sz="1300"/>
          </a:p>
        </p:txBody>
      </p:sp>
      <p:sp>
        <p:nvSpPr>
          <p:cNvPr id="102403" name="Rectangle 6">
            <a:extLst>
              <a:ext uri="{FF2B5EF4-FFF2-40B4-BE49-F238E27FC236}">
                <a16:creationId xmlns:a16="http://schemas.microsoft.com/office/drawing/2014/main" id="{D54EE587-E64D-19E0-3CE5-3B86814618B7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02404" name="Rectangle 7">
            <a:extLst>
              <a:ext uri="{FF2B5EF4-FFF2-40B4-BE49-F238E27FC236}">
                <a16:creationId xmlns:a16="http://schemas.microsoft.com/office/drawing/2014/main" id="{67BBD193-6053-8A9A-5F11-3A4984F63E1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31EB9DB1-5BD4-4C79-9E44-F350E2020C5B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8</a:t>
            </a:fld>
            <a:endParaRPr lang="en-US" altLang="en-US" sz="1300"/>
          </a:p>
        </p:txBody>
      </p:sp>
      <p:sp>
        <p:nvSpPr>
          <p:cNvPr id="102405" name="Rectangle 2">
            <a:extLst>
              <a:ext uri="{FF2B5EF4-FFF2-40B4-BE49-F238E27FC236}">
                <a16:creationId xmlns:a16="http://schemas.microsoft.com/office/drawing/2014/main" id="{D419EC00-6544-C0F8-8C92-C2FC7C072DA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2063" y="722313"/>
            <a:ext cx="4797425" cy="3597275"/>
          </a:xfrm>
          <a:ln/>
        </p:spPr>
      </p:sp>
      <p:sp>
        <p:nvSpPr>
          <p:cNvPr id="102406" name="Rectangle 3">
            <a:extLst>
              <a:ext uri="{FF2B5EF4-FFF2-40B4-BE49-F238E27FC236}">
                <a16:creationId xmlns:a16="http://schemas.microsoft.com/office/drawing/2014/main" id="{199EDE25-FE72-5570-B983-E87A1E57CE8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73138" y="4559300"/>
            <a:ext cx="5368925" cy="4319588"/>
          </a:xfrm>
          <a:noFill/>
        </p:spPr>
        <p:txBody>
          <a:bodyPr/>
          <a:lstStyle/>
          <a:p>
            <a:pPr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62724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2D0D7276-2205-45B7-8AE0-86B2C8C1591B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11/6/24</a:t>
            </a:fld>
            <a:endParaRPr lang="en-US" altLang="en-US" sz="1300"/>
          </a:p>
        </p:txBody>
      </p:sp>
      <p:sp>
        <p:nvSpPr>
          <p:cNvPr id="102403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0240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31EB9DB1-5BD4-4C79-9E44-F350E2020C5B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9</a:t>
            </a:fld>
            <a:endParaRPr lang="en-US" altLang="en-US" sz="1300"/>
          </a:p>
        </p:txBody>
      </p:sp>
      <p:sp>
        <p:nvSpPr>
          <p:cNvPr id="10240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2063" y="722313"/>
            <a:ext cx="4797425" cy="3597275"/>
          </a:xfrm>
          <a:ln/>
        </p:spPr>
      </p:sp>
      <p:sp>
        <p:nvSpPr>
          <p:cNvPr id="10240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3138" y="4559300"/>
            <a:ext cx="5368925" cy="4319588"/>
          </a:xfrm>
          <a:noFill/>
        </p:spPr>
        <p:txBody>
          <a:bodyPr/>
          <a:lstStyle/>
          <a:p>
            <a:pPr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31112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2D0D7276-2205-45B7-8AE0-86B2C8C1591B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11/6/24</a:t>
            </a:fld>
            <a:endParaRPr lang="en-US" altLang="en-US" sz="1300"/>
          </a:p>
        </p:txBody>
      </p:sp>
      <p:sp>
        <p:nvSpPr>
          <p:cNvPr id="102403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0240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31EB9DB1-5BD4-4C79-9E44-F350E2020C5B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10</a:t>
            </a:fld>
            <a:endParaRPr lang="en-US" altLang="en-US" sz="1300"/>
          </a:p>
        </p:txBody>
      </p:sp>
      <p:sp>
        <p:nvSpPr>
          <p:cNvPr id="10240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2063" y="722313"/>
            <a:ext cx="4797425" cy="3597275"/>
          </a:xfrm>
          <a:ln/>
        </p:spPr>
      </p:sp>
      <p:sp>
        <p:nvSpPr>
          <p:cNvPr id="10240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3138" y="4559300"/>
            <a:ext cx="5368925" cy="4319588"/>
          </a:xfrm>
          <a:noFill/>
        </p:spPr>
        <p:txBody>
          <a:bodyPr/>
          <a:lstStyle/>
          <a:p>
            <a:pPr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93459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2D0D7276-2205-45B7-8AE0-86B2C8C1591B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11/6/24</a:t>
            </a:fld>
            <a:endParaRPr lang="en-US" altLang="en-US" sz="1300"/>
          </a:p>
        </p:txBody>
      </p:sp>
      <p:sp>
        <p:nvSpPr>
          <p:cNvPr id="102403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0240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31EB9DB1-5BD4-4C79-9E44-F350E2020C5B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12</a:t>
            </a:fld>
            <a:endParaRPr lang="en-US" altLang="en-US" sz="1300"/>
          </a:p>
        </p:txBody>
      </p:sp>
      <p:sp>
        <p:nvSpPr>
          <p:cNvPr id="10240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2063" y="722313"/>
            <a:ext cx="4797425" cy="3597275"/>
          </a:xfrm>
          <a:ln/>
        </p:spPr>
      </p:sp>
      <p:sp>
        <p:nvSpPr>
          <p:cNvPr id="10240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3138" y="4559300"/>
            <a:ext cx="5368925" cy="4319588"/>
          </a:xfrm>
          <a:noFill/>
        </p:spPr>
        <p:txBody>
          <a:bodyPr/>
          <a:lstStyle/>
          <a:p>
            <a:pPr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92859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2D0D7276-2205-45B7-8AE0-86B2C8C1591B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11/6/24</a:t>
            </a:fld>
            <a:endParaRPr lang="en-US" altLang="en-US" sz="1300"/>
          </a:p>
        </p:txBody>
      </p:sp>
      <p:sp>
        <p:nvSpPr>
          <p:cNvPr id="102403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0240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31EB9DB1-5BD4-4C79-9E44-F350E2020C5B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13</a:t>
            </a:fld>
            <a:endParaRPr lang="en-US" altLang="en-US" sz="1300"/>
          </a:p>
        </p:txBody>
      </p:sp>
      <p:sp>
        <p:nvSpPr>
          <p:cNvPr id="10240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2063" y="722313"/>
            <a:ext cx="4797425" cy="3597275"/>
          </a:xfrm>
          <a:ln/>
        </p:spPr>
      </p:sp>
      <p:sp>
        <p:nvSpPr>
          <p:cNvPr id="10240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3138" y="4559300"/>
            <a:ext cx="5368925" cy="4319588"/>
          </a:xfrm>
          <a:noFill/>
        </p:spPr>
        <p:txBody>
          <a:bodyPr/>
          <a:lstStyle/>
          <a:p>
            <a:pPr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40201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21AEA13C-E2DD-44A1-830B-128E8B8B04E3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11/6/24</a:t>
            </a:fld>
            <a:endParaRPr lang="en-US" altLang="en-US" sz="1300"/>
          </a:p>
        </p:txBody>
      </p:sp>
      <p:sp>
        <p:nvSpPr>
          <p:cNvPr id="114691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1469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94545521-6950-44F7-9E31-2597C7A27219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14</a:t>
            </a:fld>
            <a:endParaRPr lang="en-US" altLang="en-US" sz="1300"/>
          </a:p>
        </p:txBody>
      </p:sp>
      <p:sp>
        <p:nvSpPr>
          <p:cNvPr id="11469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9012" cy="3598863"/>
          </a:xfrm>
          <a:ln/>
        </p:spPr>
      </p:sp>
      <p:sp>
        <p:nvSpPr>
          <p:cNvPr id="11469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59300"/>
            <a:ext cx="5365750" cy="4321175"/>
          </a:xfrm>
          <a:noFill/>
        </p:spPr>
        <p:txBody>
          <a:bodyPr/>
          <a:lstStyle/>
          <a:p>
            <a:pPr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53672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7"/>
          <p:cNvSpPr>
            <a:spLocks noChangeArrowheads="1"/>
          </p:cNvSpPr>
          <p:nvPr/>
        </p:nvSpPr>
        <p:spPr bwMode="auto">
          <a:xfrm>
            <a:off x="609600" y="1219200"/>
            <a:ext cx="7924800" cy="914400"/>
          </a:xfrm>
          <a:custGeom>
            <a:avLst/>
            <a:gdLst>
              <a:gd name="T0" fmla="*/ 0 w 1000"/>
              <a:gd name="T1" fmla="*/ 2147483647 h 1000"/>
              <a:gd name="T2" fmla="*/ 0 w 1000"/>
              <a:gd name="T3" fmla="*/ 0 h 1000"/>
              <a:gd name="T4" fmla="*/ 2147483647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981200" y="3962400"/>
            <a:ext cx="6511925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58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1524000"/>
            <a:ext cx="7623175" cy="1752600"/>
          </a:xfrm>
        </p:spPr>
        <p:txBody>
          <a:bodyPr/>
          <a:lstStyle>
            <a:lvl1pPr>
              <a:defRPr sz="5000"/>
            </a:lvl1pPr>
          </a:lstStyle>
          <a:p>
            <a:pPr lvl="0"/>
            <a:r>
              <a:rPr lang="he-IL" altLang="en-US" noProof="0"/>
              <a:t>לחץ כדי לערוך סגנון כותרת של תבנית בסיס</a:t>
            </a:r>
            <a:endParaRPr lang="en-US" altLang="en-US" noProof="0"/>
          </a:p>
        </p:txBody>
      </p:sp>
      <p:sp>
        <p:nvSpPr>
          <p:cNvPr id="20582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981200" y="3962400"/>
            <a:ext cx="6553200" cy="17526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2800"/>
            </a:lvl1pPr>
          </a:lstStyle>
          <a:p>
            <a:pPr lvl="0"/>
            <a:r>
              <a:rPr lang="he-IL" altLang="en-US" noProof="0"/>
              <a:t>לחץ כדי לערוך סגנון כותרת משנה של תבנית בסיס</a:t>
            </a:r>
            <a:endParaRPr lang="en-US" altLang="en-US" noProof="0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A6273C-1F2F-431C-BD1C-8546A1EE5701}" type="datetime1">
              <a:rPr lang="en-US"/>
              <a:pPr>
                <a:defRPr/>
              </a:pPr>
              <a:t>11/6/24</a:t>
            </a:fld>
            <a:endParaRPr lang="en-US" alt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© Amir Herzberg</a:t>
            </a: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74D2AF0-3F4E-4C7F-A3D1-E59385A618C6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429548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938" y="277813"/>
            <a:ext cx="8297862" cy="77946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149350"/>
            <a:ext cx="8229600" cy="4981575"/>
          </a:xfrm>
        </p:spPr>
        <p:txBody>
          <a:bodyPr/>
          <a:lstStyle/>
          <a:p>
            <a:pPr lvl="0"/>
            <a:endParaRPr lang="he-IL" noProof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44E378D-2C51-41A9-9CFC-B518BF0268F9}" type="datetime1">
              <a:rPr lang="en-US"/>
              <a:pPr>
                <a:defRPr/>
              </a:pPr>
              <a:t>11/6/24</a:t>
            </a:fld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149DABF-7902-413D-B4B9-3F3633F3E252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649325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938" y="277813"/>
            <a:ext cx="8297862" cy="77946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149350"/>
            <a:ext cx="4038600" cy="4981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9350"/>
            <a:ext cx="4038600" cy="4981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BF32241-6740-49EA-AE42-455120AF158B}" type="datetime1">
              <a:rPr lang="en-US"/>
              <a:pPr>
                <a:defRPr/>
              </a:pPr>
              <a:t>11/6/24</a:t>
            </a:fld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© Amir Herzberg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D09758C-9635-4B51-971E-0EBA745E228E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326764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89AF81-86C8-42BE-9FE7-8344B2A8D9CC}" type="datetime1">
              <a:rPr lang="en-US"/>
              <a:pPr>
                <a:defRPr/>
              </a:pPr>
              <a:t>11/6/24</a:t>
            </a:fld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AC8934D-7EC5-4767-94BA-6AA41C7401E4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957100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r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380A02-5BF8-49EE-ACB8-4FCBBE7AAC2D}" type="datetime1">
              <a:rPr lang="en-US"/>
              <a:pPr>
                <a:defRPr/>
              </a:pPr>
              <a:t>11/6/24</a:t>
            </a:fld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AAA7237-B055-4510-921E-0537365C473F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45976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49350"/>
            <a:ext cx="4038600" cy="49815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9350"/>
            <a:ext cx="4038600" cy="49815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F26DCD2-7BB4-46F5-8D0E-79586276701E}" type="datetime1">
              <a:rPr lang="en-US"/>
              <a:pPr>
                <a:defRPr/>
              </a:pPr>
              <a:t>11/6/24</a:t>
            </a:fld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A431635-4FA1-4FE9-9842-F993DD48D53D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701848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D071FFC-C336-4731-B7DB-BD9DFC5634B0}" type="datetime1">
              <a:rPr lang="en-US"/>
              <a:pPr>
                <a:defRPr/>
              </a:pPr>
              <a:t>11/6/24</a:t>
            </a:fld>
            <a:endParaRPr lang="en-US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9396C21-4B9F-4129-9CE0-7BA49FFB8242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508893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2B1DA6C-CB3E-4F55-BF7C-F65BC845CBC9}" type="datetime1">
              <a:rPr lang="en-US"/>
              <a:pPr>
                <a:defRPr/>
              </a:pPr>
              <a:t>11/6/24</a:t>
            </a:fld>
            <a:endParaRPr lang="en-US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FABC885-442D-4533-A036-89E169523CA2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10380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97A66FA-166B-454F-AF3E-C6BD5A86277D}" type="datetime1">
              <a:rPr lang="en-US"/>
              <a:pPr>
                <a:defRPr/>
              </a:pPr>
              <a:t>11/6/24</a:t>
            </a:fld>
            <a:endParaRPr lang="en-US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2DA6FC6-FE3D-4F44-AA45-B28E60E0E1EC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232623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0FC622C-CAF7-43CD-8B73-AFAE8D85458C}" type="datetime1">
              <a:rPr lang="en-US"/>
              <a:pPr>
                <a:defRPr/>
              </a:pPr>
              <a:t>11/6/24</a:t>
            </a:fld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CC04E54-6371-4D36-BCD1-5A684FF0EC6A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471563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he-IL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6C84D76-0910-4B1A-A748-C610C65F09D1}" type="datetime1">
              <a:rPr lang="en-US"/>
              <a:pPr>
                <a:defRPr/>
              </a:pPr>
              <a:t>11/6/24</a:t>
            </a:fld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18BE311-231C-44B9-8789-693B6D40C0E9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348695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88938" y="277813"/>
            <a:ext cx="8297862" cy="779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he-IL" altLang="en-US"/>
              <a:t>לחץ כדי לערוך סגנון כותרת של תבנית</a:t>
            </a:r>
            <a:endParaRPr lang="en-US" altLang="en-US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149350"/>
            <a:ext cx="8229600" cy="4981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he-IL" altLang="en-US"/>
              <a:t>לחץ כדי לערוך סגנונות טקסט של תבנית בסיס</a:t>
            </a:r>
            <a:endParaRPr lang="en-US" altLang="en-US"/>
          </a:p>
          <a:p>
            <a:pPr lvl="1"/>
            <a:r>
              <a:rPr lang="he-IL" altLang="en-US"/>
              <a:t>רמה שנייה</a:t>
            </a:r>
            <a:endParaRPr lang="en-US" altLang="en-US"/>
          </a:p>
          <a:p>
            <a:pPr lvl="2"/>
            <a:r>
              <a:rPr lang="he-IL" altLang="en-US"/>
              <a:t>רמה שלישית</a:t>
            </a:r>
            <a:endParaRPr lang="en-US" altLang="en-US"/>
          </a:p>
          <a:p>
            <a:pPr lvl="3"/>
            <a:r>
              <a:rPr lang="he-IL" altLang="en-US"/>
              <a:t>רמה רביעית</a:t>
            </a:r>
            <a:endParaRPr lang="en-US" altLang="en-US"/>
          </a:p>
          <a:p>
            <a:pPr lvl="4"/>
            <a:r>
              <a:rPr lang="he-IL" altLang="en-US"/>
              <a:t>רמה חמישית</a:t>
            </a:r>
            <a:endParaRPr lang="en-US" altLang="en-US"/>
          </a:p>
        </p:txBody>
      </p:sp>
      <p:sp>
        <p:nvSpPr>
          <p:cNvPr id="204804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+mj-lt"/>
                <a:cs typeface="Arial" pitchFamily="34" charset="0"/>
              </a:defRPr>
            </a:lvl1pPr>
          </a:lstStyle>
          <a:p>
            <a:pPr>
              <a:defRPr/>
            </a:pPr>
            <a:fld id="{32D4F0DF-62AB-489C-ADD9-BC5D8394659D}" type="datetime1">
              <a:rPr lang="en-US"/>
              <a:pPr>
                <a:defRPr/>
              </a:pPr>
              <a:t>11/6/24</a:t>
            </a:fld>
            <a:endParaRPr lang="en-US" altLang="en-US"/>
          </a:p>
        </p:txBody>
      </p:sp>
      <p:sp>
        <p:nvSpPr>
          <p:cNvPr id="204805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+mj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he-IL" altLang="en-US"/>
              <a:t>http://AmirHerzberg.com</a:t>
            </a:r>
            <a:endParaRPr lang="en-US" altLang="en-US"/>
          </a:p>
        </p:txBody>
      </p:sp>
      <p:sp>
        <p:nvSpPr>
          <p:cNvPr id="20480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+mj-lt"/>
                <a:cs typeface="Arial" pitchFamily="34" charset="0"/>
              </a:defRPr>
            </a:lvl1pPr>
          </a:lstStyle>
          <a:p>
            <a:pPr>
              <a:defRPr/>
            </a:pPr>
            <a:fld id="{50696B61-880C-40B0-92F8-D00C8B9FE61D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1031" name="Freeform 7"/>
          <p:cNvSpPr>
            <a:spLocks noChangeArrowheads="1"/>
          </p:cNvSpPr>
          <p:nvPr/>
        </p:nvSpPr>
        <p:spPr bwMode="auto">
          <a:xfrm>
            <a:off x="381000" y="228600"/>
            <a:ext cx="8229600" cy="609600"/>
          </a:xfrm>
          <a:custGeom>
            <a:avLst/>
            <a:gdLst>
              <a:gd name="T0" fmla="*/ 0 w 1000"/>
              <a:gd name="T1" fmla="*/ 2147483647 h 1000"/>
              <a:gd name="T2" fmla="*/ 0 w 1000"/>
              <a:gd name="T3" fmla="*/ 0 h 1000"/>
              <a:gd name="T4" fmla="*/ 2147483647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32" name="Line 8"/>
          <p:cNvSpPr>
            <a:spLocks noChangeShapeType="1"/>
          </p:cNvSpPr>
          <p:nvPr/>
        </p:nvSpPr>
        <p:spPr bwMode="auto">
          <a:xfrm>
            <a:off x="457200" y="617220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2" r:id="rId10"/>
    <p:sldLayoutId id="2147483733" r:id="rId11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30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600">
          <a:solidFill>
            <a:schemeClr val="tx1"/>
          </a:solidFill>
          <a:latin typeface="+mn-lt"/>
          <a:cs typeface="+mn-cs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200">
          <a:solidFill>
            <a:schemeClr val="tx1"/>
          </a:solidFill>
          <a:latin typeface="+mn-lt"/>
          <a:cs typeface="+mn-cs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 sz="2000">
          <a:solidFill>
            <a:schemeClr val="tx1"/>
          </a:solidFill>
          <a:latin typeface="+mn-lt"/>
          <a:cs typeface="+mn-cs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  <a:cs typeface="+mn-cs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  <a:cs typeface="+mn-cs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  <a:cs typeface="+mn-cs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  <a:cs typeface="+mn-cs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17.wm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19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19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0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190.png"/><Relationship Id="rId4" Type="http://schemas.openxmlformats.org/officeDocument/2006/relationships/image" Target="../media/image180.png"/><Relationship Id="rId9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4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0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emf"/><Relationship Id="rId4" Type="http://schemas.openxmlformats.org/officeDocument/2006/relationships/image" Target="../media/image2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220663" y="420688"/>
            <a:ext cx="8923337" cy="3254375"/>
          </a:xfrm>
        </p:spPr>
        <p:txBody>
          <a:bodyPr/>
          <a:lstStyle/>
          <a:p>
            <a:pPr algn="ctr"/>
            <a:r>
              <a:rPr lang="en-US" altLang="en-US" sz="2800" dirty="0"/>
              <a:t>CSE 3400/CSE 5850 - Introduction to Computer &amp; Network Security </a:t>
            </a:r>
            <a:br>
              <a:rPr lang="en-US" altLang="en-US" sz="2800" dirty="0"/>
            </a:br>
            <a:r>
              <a:rPr lang="en-US" altLang="en-US" sz="2800" dirty="0"/>
              <a:t>/ Introduction to Cybersecurity</a:t>
            </a:r>
            <a:br>
              <a:rPr lang="en-US" altLang="en-US" sz="2800" dirty="0"/>
            </a:br>
            <a:br>
              <a:rPr lang="en-US" altLang="en-US" sz="4000" dirty="0"/>
            </a:br>
            <a:r>
              <a:rPr lang="en-US" altLang="en-US" sz="4000" dirty="0"/>
              <a:t>Lecture 11</a:t>
            </a:r>
            <a:br>
              <a:rPr lang="en-US" altLang="en-US" sz="4000" dirty="0"/>
            </a:br>
            <a: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  <a:t>Public Key Cryptography– Part II</a:t>
            </a:r>
            <a:br>
              <a:rPr 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endParaRPr lang="en-US" sz="3600" dirty="0"/>
          </a:p>
        </p:txBody>
      </p:sp>
      <p:sp>
        <p:nvSpPr>
          <p:cNvPr id="2052" name="Rectangle 7"/>
          <p:cNvSpPr>
            <a:spLocks noGrp="1" noChangeArrowheads="1"/>
          </p:cNvSpPr>
          <p:nvPr>
            <p:ph type="subTitle" idx="4294967295"/>
          </p:nvPr>
        </p:nvSpPr>
        <p:spPr>
          <a:xfrm>
            <a:off x="0" y="3940175"/>
            <a:ext cx="9144000" cy="600075"/>
          </a:xfrm>
        </p:spPr>
        <p:txBody>
          <a:bodyPr/>
          <a:lstStyle/>
          <a:p>
            <a:pPr marL="0" indent="0" algn="ctr">
              <a:buNone/>
            </a:pPr>
            <a:r>
              <a:rPr lang="en-US" sz="2800" dirty="0" err="1"/>
              <a:t>Ghada</a:t>
            </a:r>
            <a:r>
              <a:rPr lang="en-US" sz="2800" dirty="0"/>
              <a:t> </a:t>
            </a:r>
            <a:r>
              <a:rPr lang="en-US" sz="2800" dirty="0" err="1"/>
              <a:t>Almashaqbeh</a:t>
            </a:r>
            <a:endParaRPr lang="en-US" sz="2800" dirty="0"/>
          </a:p>
          <a:p>
            <a:pPr marL="0" indent="0" algn="ctr">
              <a:buNone/>
            </a:pPr>
            <a:r>
              <a:rPr lang="en-US" sz="2800" dirty="0">
                <a:solidFill>
                  <a:srgbClr val="0070C0"/>
                </a:solidFill>
              </a:rPr>
              <a:t>UConn</a:t>
            </a:r>
            <a:endParaRPr lang="en-US" sz="2000" dirty="0">
              <a:solidFill>
                <a:srgbClr val="0070C0"/>
              </a:solidFill>
            </a:endParaRPr>
          </a:p>
          <a:p>
            <a:pPr algn="ctr"/>
            <a:endParaRPr lang="en-US" sz="2800" dirty="0"/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id="{0870FB93-3BDE-3443-B461-0B38FC66C9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40413" y="5382324"/>
            <a:ext cx="7012379" cy="833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marL="0" indent="0" algn="ctr" rtl="0" eaLnBrk="0" fontAlgn="base">
              <a:spcBef>
                <a:spcPts val="750"/>
              </a:spcBef>
              <a:spcAft>
                <a:spcPct val="0"/>
              </a:spcAft>
              <a:buNone/>
              <a:tabLst>
                <a:tab pos="341313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 lang="en-US" sz="2400">
                <a:solidFill>
                  <a:srgbClr val="000000"/>
                </a:solidFill>
                <a:latin typeface="Arial" pitchFamily="34"/>
                <a:cs typeface="Arial" pitchFamily="34"/>
              </a:defRPr>
            </a:lvl1pPr>
            <a:lvl2pPr marL="4572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9144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3716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8288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 hangingPunct="1"/>
            <a:r>
              <a:rPr lang="en-US" sz="1800" kern="0" dirty="0"/>
              <a:t>*Adapted from the textbook slides</a:t>
            </a:r>
            <a:endParaRPr lang="en-US" sz="1800" kern="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62353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000" dirty="0" err="1"/>
              <a:t>ElGamal</a:t>
            </a:r>
            <a:r>
              <a:rPr lang="en-US" altLang="en-US" sz="4000" dirty="0"/>
              <a:t> Public Key </a:t>
            </a:r>
            <a:r>
              <a:rPr lang="en-US" altLang="en-US" sz="4000" dirty="0" err="1"/>
              <a:t>Encyption</a:t>
            </a:r>
            <a:r>
              <a:rPr lang="en-US" altLang="en-US" sz="4000" dirty="0"/>
              <a:t> </a:t>
            </a:r>
            <a:endParaRPr lang="en-US" altLang="en-US" sz="38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מציין מיקום תוכן 1"/>
              <p:cNvSpPr>
                <a:spLocks noGrp="1"/>
              </p:cNvSpPr>
              <p:nvPr>
                <p:ph idx="1"/>
              </p:nvPr>
            </p:nvSpPr>
            <p:spPr>
              <a:xfrm>
                <a:off x="386875" y="1022417"/>
                <a:ext cx="8229600" cy="1888326"/>
              </a:xfrm>
            </p:spPr>
            <p:txBody>
              <a:bodyPr/>
              <a:lstStyle/>
              <a:p>
                <a:pPr eaLnBrk="1" hangingPunct="1"/>
                <a:r>
                  <a:rPr lang="en-US" altLang="en-US" sz="2400" dirty="0"/>
                  <a:t>To encrypt message </a:t>
                </a:r>
                <a:r>
                  <a:rPr lang="en-US" altLang="en-US" sz="2400" i="1" dirty="0">
                    <a:latin typeface="Times New Roman" pitchFamily="18" charset="0"/>
                    <a:cs typeface="Times New Roman" pitchFamily="18" charset="0"/>
                  </a:rPr>
                  <a:t>m</a:t>
                </a:r>
                <a:r>
                  <a:rPr lang="en-US" altLang="en-US" sz="2400" dirty="0"/>
                  <a:t> to Alice, whose public key is </a:t>
                </a:r>
                <a:r>
                  <a:rPr lang="en-US" sz="2400" i="1" dirty="0" err="1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e</a:t>
                </a:r>
                <a:r>
                  <a:rPr lang="en-US" sz="2400" i="1" baseline="-25000" dirty="0" err="1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A</a:t>
                </a:r>
                <a:r>
                  <a:rPr lang="en-US" sz="2400" i="1" dirty="0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=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𝑔</m:t>
                        </m:r>
                      </m:e>
                      <m:sup>
                        <m:sSub>
                          <m:sSubPr>
                            <m:ctrlPr>
                              <a:rPr lang="en-US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𝐴</m:t>
                            </m:r>
                          </m:sub>
                        </m:sSub>
                      </m:sup>
                    </m:sSup>
                    <m:r>
                      <a:rPr lang="en-US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 </m:t>
                    </m:r>
                    <m:r>
                      <a:rPr lang="en-US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𝑚𝑜𝑑</m:t>
                    </m:r>
                    <m:r>
                      <a:rPr lang="en-US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 </m:t>
                    </m:r>
                    <m:r>
                      <a:rPr lang="en-US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𝑝</m:t>
                    </m:r>
                  </m:oMath>
                </a14:m>
                <a:r>
                  <a:rPr lang="en-US" altLang="en-US" sz="2400" i="1" dirty="0">
                    <a:latin typeface="Times New Roman" pitchFamily="18" charset="0"/>
                    <a:cs typeface="Times New Roman" pitchFamily="18" charset="0"/>
                  </a:rPr>
                  <a:t>: </a:t>
                </a:r>
                <a:endParaRPr lang="en-US" altLang="en-US" sz="2400" i="1" dirty="0"/>
              </a:p>
              <a:p>
                <a:pPr marL="742950" lvl="1" indent="-285750" eaLnBrk="1" hangingPunct="1"/>
                <a:r>
                  <a:rPr lang="en-US" altLang="en-US" sz="2400" dirty="0"/>
                  <a:t>Bob selects random </a:t>
                </a:r>
                <a:r>
                  <a:rPr lang="en-US" altLang="en-US" sz="2400" i="1" dirty="0">
                    <a:latin typeface="Times New Roman" pitchFamily="18" charset="0"/>
                    <a:cs typeface="Times New Roman" pitchFamily="18" charset="0"/>
                  </a:rPr>
                  <a:t>b</a:t>
                </a:r>
                <a:r>
                  <a:rPr lang="en-US" altLang="en-US" sz="2400" dirty="0"/>
                  <a:t>  </a:t>
                </a:r>
              </a:p>
              <a:p>
                <a:pPr marL="742950" lvl="1" indent="-285750" eaLnBrk="1" hangingPunct="1"/>
                <a:r>
                  <a:rPr lang="en-US" altLang="en-US" sz="2400" dirty="0"/>
                  <a:t>Sends: </a:t>
                </a:r>
                <a:r>
                  <a:rPr lang="en-US" altLang="en-US" sz="2400" i="1" dirty="0" err="1">
                    <a:latin typeface="Times New Roman" pitchFamily="18" charset="0"/>
                    <a:cs typeface="Times New Roman" pitchFamily="18" charset="0"/>
                  </a:rPr>
                  <a:t>g</a:t>
                </a:r>
                <a:r>
                  <a:rPr lang="en-US" altLang="en-US" sz="2400" i="1" baseline="30000" dirty="0" err="1">
                    <a:latin typeface="Times New Roman" pitchFamily="18" charset="0"/>
                    <a:cs typeface="Times New Roman" pitchFamily="18" charset="0"/>
                  </a:rPr>
                  <a:t>b</a:t>
                </a:r>
                <a:r>
                  <a:rPr lang="en-US" altLang="en-US" sz="2400" i="1" dirty="0">
                    <a:latin typeface="Times New Roman" pitchFamily="18" charset="0"/>
                    <a:cs typeface="Times New Roman" pitchFamily="18" charset="0"/>
                  </a:rPr>
                  <a:t> mod p , m.(</a:t>
                </a:r>
                <a:r>
                  <a:rPr lang="en-US" altLang="en-US" sz="2400" i="1" dirty="0" err="1">
                    <a:latin typeface="Times New Roman" pitchFamily="18" charset="0"/>
                    <a:cs typeface="Times New Roman" pitchFamily="18" charset="0"/>
                  </a:rPr>
                  <a:t>e</a:t>
                </a:r>
                <a:r>
                  <a:rPr lang="en-US" altLang="en-US" sz="2400" i="1" baseline="-25000" dirty="0" err="1">
                    <a:latin typeface="Times New Roman" pitchFamily="18" charset="0"/>
                    <a:cs typeface="Times New Roman" pitchFamily="18" charset="0"/>
                  </a:rPr>
                  <a:t>A</a:t>
                </a:r>
                <a:r>
                  <a:rPr lang="en-US" altLang="en-US" sz="2400" i="1" dirty="0">
                    <a:latin typeface="Times New Roman" pitchFamily="18" charset="0"/>
                    <a:cs typeface="Times New Roman" pitchFamily="18" charset="0"/>
                  </a:rPr>
                  <a:t>)</a:t>
                </a:r>
                <a:r>
                  <a:rPr lang="en-US" altLang="en-US" sz="2400" i="1" baseline="30000" dirty="0">
                    <a:latin typeface="Times New Roman" pitchFamily="18" charset="0"/>
                    <a:cs typeface="Times New Roman" pitchFamily="18" charset="0"/>
                  </a:rPr>
                  <a:t>b</a:t>
                </a:r>
                <a:r>
                  <a:rPr lang="en-US" altLang="en-US" sz="2400" i="1" dirty="0">
                    <a:latin typeface="Times New Roman" pitchFamily="18" charset="0"/>
                    <a:cs typeface="Times New Roman" pitchFamily="18" charset="0"/>
                  </a:rPr>
                  <a:t>=m*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𝑔</m:t>
                        </m:r>
                      </m:e>
                      <m:sup>
                        <m:sSub>
                          <m:sSubPr>
                            <m:ctrlPr>
                              <a:rPr lang="en-US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𝑏</m:t>
                            </m:r>
                            <m:r>
                              <a:rPr lang="en-US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itchFamily="18" charset="0"/>
                              </a:rPr>
                              <m:t>∙</m:t>
                            </m:r>
                            <m:r>
                              <a:rPr lang="en-US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𝐴</m:t>
                            </m:r>
                          </m:sub>
                        </m:sSub>
                      </m:sup>
                    </m:sSup>
                  </m:oMath>
                </a14:m>
                <a:r>
                  <a:rPr lang="en-US" altLang="en-US" sz="2400" i="1" dirty="0">
                    <a:latin typeface="Times New Roman" pitchFamily="18" charset="0"/>
                    <a:cs typeface="Times New Roman" pitchFamily="18" charset="0"/>
                  </a:rPr>
                  <a:t> mod p</a:t>
                </a:r>
              </a:p>
            </p:txBody>
          </p:sp>
        </mc:Choice>
        <mc:Fallback>
          <p:sp>
            <p:nvSpPr>
              <p:cNvPr id="2" name="מציין מיקום תוכן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6875" y="1022417"/>
                <a:ext cx="8229600" cy="1888326"/>
              </a:xfrm>
              <a:blipFill>
                <a:blip r:embed="rId3"/>
                <a:stretch>
                  <a:fillRect l="-308" t="-26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EE098FA-8B27-40EB-8628-7A1F32E0EFFD}" type="slidenum">
              <a:rPr lang="he-IL" altLang="en-US"/>
              <a:pPr>
                <a:defRPr/>
              </a:pPr>
              <a:t>10</a:t>
            </a:fld>
            <a:endParaRPr lang="en-US" altLang="en-US"/>
          </a:p>
        </p:txBody>
      </p:sp>
      <p:sp>
        <p:nvSpPr>
          <p:cNvPr id="8" name="Straight Connector 3"/>
          <p:cNvSpPr>
            <a:spLocks/>
          </p:cNvSpPr>
          <p:nvPr/>
        </p:nvSpPr>
        <p:spPr bwMode="auto">
          <a:xfrm>
            <a:off x="1486524" y="4072700"/>
            <a:ext cx="5760566" cy="45719"/>
          </a:xfrm>
          <a:custGeom>
            <a:avLst/>
            <a:gdLst>
              <a:gd name="T0" fmla="*/ 3946600 w 7893000"/>
              <a:gd name="T1" fmla="*/ 7893200 w 7893000"/>
              <a:gd name="T2" fmla="*/ 3946600 w 7893000"/>
              <a:gd name="T3" fmla="*/ 0 w 7893000"/>
              <a:gd name="T4" fmla="*/ 0 w 7893000"/>
              <a:gd name="T5" fmla="*/ 7893200 w 7893000"/>
              <a:gd name="T6" fmla="*/ 17694720 60000 65536"/>
              <a:gd name="T7" fmla="*/ 0 60000 65536"/>
              <a:gd name="T8" fmla="*/ 5898240 60000 65536"/>
              <a:gd name="T9" fmla="*/ 11796480 60000 65536"/>
              <a:gd name="T10" fmla="*/ 5898240 60000 65536"/>
              <a:gd name="T11" fmla="*/ 17694720 60000 65536"/>
              <a:gd name="T12" fmla="*/ 0 w 7893000"/>
              <a:gd name="T13" fmla="*/ 7893000 w 7893000"/>
            </a:gdLst>
            <a:ahLst/>
            <a:cxnLst>
              <a:cxn ang="T6">
                <a:pos x="T0" y="0"/>
              </a:cxn>
              <a:cxn ang="T7">
                <a:pos x="T1" y="0"/>
              </a:cxn>
              <a:cxn ang="T8">
                <a:pos x="T2" y="0"/>
              </a:cxn>
              <a:cxn ang="T9">
                <a:pos x="T3" y="0"/>
              </a:cxn>
              <a:cxn ang="T10">
                <a:pos x="T4" y="0"/>
              </a:cxn>
              <a:cxn ang="T11">
                <a:pos x="T5" y="0"/>
              </a:cxn>
            </a:cxnLst>
            <a:rect l="T12" t="0" r="T13" b="0"/>
            <a:pathLst>
              <a:path w="7893000">
                <a:moveTo>
                  <a:pt x="0" y="0"/>
                </a:moveTo>
                <a:lnTo>
                  <a:pt x="7893000" y="1"/>
                </a:lnTo>
              </a:path>
            </a:pathLst>
          </a:custGeom>
          <a:noFill/>
          <a:ln w="9363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4" tIns="46798" rIns="90004" bIns="46798"/>
          <a:lstStyle/>
          <a:p>
            <a:endParaRPr lang="he-IL"/>
          </a:p>
        </p:txBody>
      </p:sp>
      <p:sp>
        <p:nvSpPr>
          <p:cNvPr id="9" name="Straight Connector 6"/>
          <p:cNvSpPr>
            <a:spLocks/>
          </p:cNvSpPr>
          <p:nvPr/>
        </p:nvSpPr>
        <p:spPr bwMode="auto">
          <a:xfrm flipV="1">
            <a:off x="1690815" y="4072700"/>
            <a:ext cx="57327" cy="1205964"/>
          </a:xfrm>
          <a:custGeom>
            <a:avLst/>
            <a:gdLst>
              <a:gd name="T0" fmla="*/ 0 h 2493724"/>
              <a:gd name="T1" fmla="*/ 1247338 h 2493724"/>
              <a:gd name="T2" fmla="*/ 2494676 h 2493724"/>
              <a:gd name="T3" fmla="*/ 1247338 h 2493724"/>
              <a:gd name="T4" fmla="*/ 0 h 2493724"/>
              <a:gd name="T5" fmla="*/ 2494676 h 2493724"/>
              <a:gd name="T6" fmla="*/ 17694720 60000 65536"/>
              <a:gd name="T7" fmla="*/ 0 60000 65536"/>
              <a:gd name="T8" fmla="*/ 5898240 60000 65536"/>
              <a:gd name="T9" fmla="*/ 11796480 60000 65536"/>
              <a:gd name="T10" fmla="*/ 5898240 60000 65536"/>
              <a:gd name="T11" fmla="*/ 17694720 60000 65536"/>
              <a:gd name="T12" fmla="*/ 0 h 2493724"/>
              <a:gd name="T13" fmla="*/ 2493724 h 2493724"/>
            </a:gdLst>
            <a:ahLst/>
            <a:cxnLst>
              <a:cxn ang="T6">
                <a:pos x="0" y="T0"/>
              </a:cxn>
              <a:cxn ang="T7">
                <a:pos x="0" y="T1"/>
              </a:cxn>
              <a:cxn ang="T8">
                <a:pos x="0" y="T2"/>
              </a:cxn>
              <a:cxn ang="T9">
                <a:pos x="0" y="T3"/>
              </a:cxn>
              <a:cxn ang="T10">
                <a:pos x="0" y="T4"/>
              </a:cxn>
              <a:cxn ang="T11">
                <a:pos x="0" y="T5"/>
              </a:cxn>
            </a:cxnLst>
            <a:rect l="0" t="T12" r="0" b="T13"/>
            <a:pathLst>
              <a:path h="2493724">
                <a:moveTo>
                  <a:pt x="0" y="0"/>
                </a:moveTo>
                <a:lnTo>
                  <a:pt x="1" y="2493724"/>
                </a:lnTo>
              </a:path>
            </a:pathLst>
          </a:custGeom>
          <a:noFill/>
          <a:ln w="9363">
            <a:solidFill>
              <a:srgbClr val="0000F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4" tIns="46798" rIns="90004" bIns="46798"/>
          <a:lstStyle/>
          <a:p>
            <a:endParaRPr lang="he-IL"/>
          </a:p>
        </p:txBody>
      </p:sp>
      <p:sp>
        <p:nvSpPr>
          <p:cNvPr id="10" name="Straight Connector 11"/>
          <p:cNvSpPr>
            <a:spLocks/>
          </p:cNvSpPr>
          <p:nvPr/>
        </p:nvSpPr>
        <p:spPr bwMode="auto">
          <a:xfrm flipH="1" flipV="1">
            <a:off x="7084367" y="4072700"/>
            <a:ext cx="45719" cy="1159030"/>
          </a:xfrm>
          <a:custGeom>
            <a:avLst/>
            <a:gdLst>
              <a:gd name="T0" fmla="*/ 0 h 2493724"/>
              <a:gd name="T1" fmla="*/ 1247338 h 2493724"/>
              <a:gd name="T2" fmla="*/ 2494676 h 2493724"/>
              <a:gd name="T3" fmla="*/ 1247338 h 2493724"/>
              <a:gd name="T4" fmla="*/ 0 h 2493724"/>
              <a:gd name="T5" fmla="*/ 2494676 h 2493724"/>
              <a:gd name="T6" fmla="*/ 17694720 60000 65536"/>
              <a:gd name="T7" fmla="*/ 0 60000 65536"/>
              <a:gd name="T8" fmla="*/ 5898240 60000 65536"/>
              <a:gd name="T9" fmla="*/ 11796480 60000 65536"/>
              <a:gd name="T10" fmla="*/ 5898240 60000 65536"/>
              <a:gd name="T11" fmla="*/ 17694720 60000 65536"/>
              <a:gd name="T12" fmla="*/ 0 h 2493724"/>
              <a:gd name="T13" fmla="*/ 2493724 h 2493724"/>
            </a:gdLst>
            <a:ahLst/>
            <a:cxnLst>
              <a:cxn ang="T6">
                <a:pos x="0" y="T0"/>
              </a:cxn>
              <a:cxn ang="T7">
                <a:pos x="0" y="T1"/>
              </a:cxn>
              <a:cxn ang="T8">
                <a:pos x="0" y="T2"/>
              </a:cxn>
              <a:cxn ang="T9">
                <a:pos x="0" y="T3"/>
              </a:cxn>
              <a:cxn ang="T10">
                <a:pos x="0" y="T4"/>
              </a:cxn>
              <a:cxn ang="T11">
                <a:pos x="0" y="T5"/>
              </a:cxn>
            </a:cxnLst>
            <a:rect l="0" t="T12" r="0" b="T13"/>
            <a:pathLst>
              <a:path h="2493724">
                <a:moveTo>
                  <a:pt x="0" y="0"/>
                </a:moveTo>
                <a:lnTo>
                  <a:pt x="1" y="2493724"/>
                </a:lnTo>
              </a:path>
            </a:pathLst>
          </a:custGeom>
          <a:noFill/>
          <a:ln w="9363">
            <a:solidFill>
              <a:srgbClr val="0000F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4" tIns="46798" rIns="90004" bIns="46798"/>
          <a:lstStyle/>
          <a:p>
            <a:endParaRPr lang="he-IL"/>
          </a:p>
        </p:txBody>
      </p:sp>
      <p:sp>
        <p:nvSpPr>
          <p:cNvPr id="11" name="Straight Connector 14"/>
          <p:cNvSpPr>
            <a:spLocks/>
          </p:cNvSpPr>
          <p:nvPr/>
        </p:nvSpPr>
        <p:spPr bwMode="auto">
          <a:xfrm>
            <a:off x="1679563" y="5198772"/>
            <a:ext cx="5427663" cy="0"/>
          </a:xfrm>
          <a:custGeom>
            <a:avLst/>
            <a:gdLst>
              <a:gd name="T0" fmla="*/ 2713745 w 5427722"/>
              <a:gd name="T1" fmla="*/ 5427486 w 5427722"/>
              <a:gd name="T2" fmla="*/ 2713745 w 5427722"/>
              <a:gd name="T3" fmla="*/ 0 w 5427722"/>
              <a:gd name="T4" fmla="*/ 0 w 5427722"/>
              <a:gd name="T5" fmla="*/ 5427486 w 5427722"/>
              <a:gd name="T6" fmla="*/ 17694720 60000 65536"/>
              <a:gd name="T7" fmla="*/ 0 60000 65536"/>
              <a:gd name="T8" fmla="*/ 5898240 60000 65536"/>
              <a:gd name="T9" fmla="*/ 11796480 60000 65536"/>
              <a:gd name="T10" fmla="*/ 5898240 60000 65536"/>
              <a:gd name="T11" fmla="*/ 17694720 60000 65536"/>
              <a:gd name="T12" fmla="*/ 0 w 5427722"/>
              <a:gd name="T13" fmla="*/ 5427722 w 5427722"/>
            </a:gdLst>
            <a:ahLst/>
            <a:cxnLst>
              <a:cxn ang="T6">
                <a:pos x="T0" y="0"/>
              </a:cxn>
              <a:cxn ang="T7">
                <a:pos x="T1" y="0"/>
              </a:cxn>
              <a:cxn ang="T8">
                <a:pos x="T2" y="0"/>
              </a:cxn>
              <a:cxn ang="T9">
                <a:pos x="T3" y="0"/>
              </a:cxn>
              <a:cxn ang="T10">
                <a:pos x="T4" y="0"/>
              </a:cxn>
              <a:cxn ang="T11">
                <a:pos x="T5" y="0"/>
              </a:cxn>
            </a:cxnLst>
            <a:rect l="T12" t="0" r="T13" b="0"/>
            <a:pathLst>
              <a:path w="5427722">
                <a:moveTo>
                  <a:pt x="0" y="0"/>
                </a:moveTo>
                <a:lnTo>
                  <a:pt x="5427722" y="1"/>
                </a:lnTo>
              </a:path>
            </a:pathLst>
          </a:custGeom>
          <a:noFill/>
          <a:ln w="9363">
            <a:solidFill>
              <a:srgbClr val="0000FF"/>
            </a:solidFill>
            <a:prstDash val="solid"/>
            <a:miter lim="800000"/>
            <a:headEnd type="arrow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4" tIns="46798" rIns="90004" bIns="46798"/>
          <a:lstStyle/>
          <a:p>
            <a:endParaRPr lang="he-IL"/>
          </a:p>
        </p:txBody>
      </p:sp>
      <p:sp>
        <p:nvSpPr>
          <p:cNvPr id="13" name="Straight Connector 16"/>
          <p:cNvSpPr>
            <a:spLocks/>
          </p:cNvSpPr>
          <p:nvPr/>
        </p:nvSpPr>
        <p:spPr bwMode="auto">
          <a:xfrm flipH="1">
            <a:off x="1690815" y="4527498"/>
            <a:ext cx="5427663" cy="0"/>
          </a:xfrm>
          <a:custGeom>
            <a:avLst/>
            <a:gdLst>
              <a:gd name="T0" fmla="*/ 2713745 w 5427722"/>
              <a:gd name="T1" fmla="*/ 5427486 w 5427722"/>
              <a:gd name="T2" fmla="*/ 2713745 w 5427722"/>
              <a:gd name="T3" fmla="*/ 0 w 5427722"/>
              <a:gd name="T4" fmla="*/ 0 w 5427722"/>
              <a:gd name="T5" fmla="*/ 5427486 w 5427722"/>
              <a:gd name="T6" fmla="*/ 17694720 60000 65536"/>
              <a:gd name="T7" fmla="*/ 0 60000 65536"/>
              <a:gd name="T8" fmla="*/ 5898240 60000 65536"/>
              <a:gd name="T9" fmla="*/ 11796480 60000 65536"/>
              <a:gd name="T10" fmla="*/ 5898240 60000 65536"/>
              <a:gd name="T11" fmla="*/ 17694720 60000 65536"/>
              <a:gd name="T12" fmla="*/ 0 w 5427722"/>
              <a:gd name="T13" fmla="*/ 5427722 w 5427722"/>
            </a:gdLst>
            <a:ahLst/>
            <a:cxnLst>
              <a:cxn ang="T6">
                <a:pos x="T0" y="0"/>
              </a:cxn>
              <a:cxn ang="T7">
                <a:pos x="T1" y="0"/>
              </a:cxn>
              <a:cxn ang="T8">
                <a:pos x="T2" y="0"/>
              </a:cxn>
              <a:cxn ang="T9">
                <a:pos x="T3" y="0"/>
              </a:cxn>
              <a:cxn ang="T10">
                <a:pos x="T4" y="0"/>
              </a:cxn>
              <a:cxn ang="T11">
                <a:pos x="T5" y="0"/>
              </a:cxn>
            </a:cxnLst>
            <a:rect l="T12" t="0" r="T13" b="0"/>
            <a:pathLst>
              <a:path w="5427722">
                <a:moveTo>
                  <a:pt x="0" y="0"/>
                </a:moveTo>
                <a:lnTo>
                  <a:pt x="5427722" y="1"/>
                </a:lnTo>
              </a:path>
            </a:pathLst>
          </a:custGeom>
          <a:noFill/>
          <a:ln w="9363">
            <a:solidFill>
              <a:srgbClr val="0000FF"/>
            </a:solidFill>
            <a:prstDash val="dash"/>
            <a:miter lim="800000"/>
            <a:headEnd type="arrow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4" tIns="46798" rIns="90004" bIns="46798"/>
          <a:lstStyle/>
          <a:p>
            <a:endParaRPr lang="he-IL"/>
          </a:p>
        </p:txBody>
      </p:sp>
      <p:sp>
        <p:nvSpPr>
          <p:cNvPr id="17" name="Freeform 5"/>
          <p:cNvSpPr>
            <a:spLocks/>
          </p:cNvSpPr>
          <p:nvPr/>
        </p:nvSpPr>
        <p:spPr bwMode="auto">
          <a:xfrm>
            <a:off x="7150436" y="4067123"/>
            <a:ext cx="720725" cy="460375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0 w 21600"/>
              <a:gd name="T7" fmla="*/ 2147483647 h 21600"/>
              <a:gd name="T8" fmla="*/ 17694720 60000 65536"/>
              <a:gd name="T9" fmla="*/ 0 60000 65536"/>
              <a:gd name="T10" fmla="*/ 5898240 60000 65536"/>
              <a:gd name="T11" fmla="*/ 1179648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4" tIns="46798" rIns="90004" bIns="46798">
            <a:spAutoFit/>
          </a:bodyPr>
          <a:lstStyle>
            <a:lvl1pPr eaLnBrk="0" hangingPunct="0">
              <a:spcBef>
                <a:spcPts val="7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 hangingPunct="0">
              <a:spcBef>
                <a:spcPts val="6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spcBef>
                <a:spcPts val="5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914400" eaLnBrk="1" hangingPunct="1">
              <a:spcBef>
                <a:spcPct val="0"/>
              </a:spcBef>
            </a:pPr>
            <a:r>
              <a:rPr lang="en-US" altLang="en-US" sz="2400" dirty="0"/>
              <a:t>Bob</a:t>
            </a:r>
          </a:p>
        </p:txBody>
      </p:sp>
      <p:sp>
        <p:nvSpPr>
          <p:cNvPr id="18" name="Freeform 7"/>
          <p:cNvSpPr>
            <a:spLocks/>
          </p:cNvSpPr>
          <p:nvPr/>
        </p:nvSpPr>
        <p:spPr bwMode="auto">
          <a:xfrm>
            <a:off x="806486" y="4037205"/>
            <a:ext cx="850219" cy="463842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0 w 21600"/>
              <a:gd name="T7" fmla="*/ 2147483647 h 21600"/>
              <a:gd name="T8" fmla="*/ 17694720 60000 65536"/>
              <a:gd name="T9" fmla="*/ 0 60000 65536"/>
              <a:gd name="T10" fmla="*/ 5898240 60000 65536"/>
              <a:gd name="T11" fmla="*/ 1179648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4" tIns="46798" rIns="90004" bIns="46798">
            <a:spAutoFit/>
          </a:bodyPr>
          <a:lstStyle>
            <a:lvl1pPr eaLnBrk="0" hangingPunct="0">
              <a:spcBef>
                <a:spcPts val="7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 hangingPunct="0">
              <a:spcBef>
                <a:spcPts val="6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spcBef>
                <a:spcPts val="5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914400" eaLnBrk="1" hangingPunct="1">
              <a:spcBef>
                <a:spcPct val="0"/>
              </a:spcBef>
            </a:pPr>
            <a:r>
              <a:rPr lang="en-US" altLang="en-US" sz="2400" dirty="0"/>
              <a:t>Alice</a:t>
            </a:r>
          </a:p>
        </p:txBody>
      </p:sp>
      <p:pic>
        <p:nvPicPr>
          <p:cNvPr id="31" name="Picture 21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486" y="4458617"/>
            <a:ext cx="538121" cy="8200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2" name="Picture 2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2562" y="4007451"/>
            <a:ext cx="497384" cy="6408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Freeform 17"/>
              <p:cNvSpPr>
                <a:spLocks/>
              </p:cNvSpPr>
              <p:nvPr/>
            </p:nvSpPr>
            <p:spPr bwMode="auto">
              <a:xfrm>
                <a:off x="2376749" y="4026148"/>
                <a:ext cx="2066064" cy="470382"/>
              </a:xfrm>
              <a:custGeom>
                <a:avLst/>
                <a:gdLst>
                  <a:gd name="T0" fmla="*/ 2147483647 w 21600"/>
                  <a:gd name="T1" fmla="*/ 0 h 21600"/>
                  <a:gd name="T2" fmla="*/ 2147483647 w 21600"/>
                  <a:gd name="T3" fmla="*/ 2147483647 h 21600"/>
                  <a:gd name="T4" fmla="*/ 2147483647 w 21600"/>
                  <a:gd name="T5" fmla="*/ 2147483647 h 21600"/>
                  <a:gd name="T6" fmla="*/ 0 w 21600"/>
                  <a:gd name="T7" fmla="*/ 2147483647 h 21600"/>
                  <a:gd name="T8" fmla="*/ 17694720 60000 65536"/>
                  <a:gd name="T9" fmla="*/ 0 60000 65536"/>
                  <a:gd name="T10" fmla="*/ 5898240 60000 65536"/>
                  <a:gd name="T11" fmla="*/ 11796480 60000 65536"/>
                  <a:gd name="T12" fmla="*/ 0 w 21600"/>
                  <a:gd name="T13" fmla="*/ 0 h 21600"/>
                  <a:gd name="T14" fmla="*/ 21600 w 21600"/>
                  <a:gd name="T15" fmla="*/ 21600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4" tIns="46798" rIns="90004" bIns="46798">
                <a:spAutoFit/>
              </a:bodyPr>
              <a:lstStyle>
                <a:lvl1pPr eaLnBrk="0" hangingPunct="0">
                  <a:spcBef>
                    <a:spcPts val="75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3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eaLnBrk="0" hangingPunct="0">
                  <a:spcBef>
                    <a:spcPts val="65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6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eaLnBrk="0" hangingPunct="0">
                  <a:spcBef>
                    <a:spcPts val="55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2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eaLnBrk="0" hangingPunct="0">
                  <a:spcBef>
                    <a:spcPts val="50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eaLnBrk="0" hangingPunct="0">
                  <a:spcBef>
                    <a:spcPts val="50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r>
                  <a:rPr lang="en-US" sz="2400" i="1" dirty="0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e</a:t>
                </a:r>
                <a:r>
                  <a:rPr lang="en-US" sz="2400" i="1" baseline="-25000" dirty="0" err="1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A</a:t>
                </a:r>
                <a:r>
                  <a:rPr lang="en-US" sz="2400" i="1" dirty="0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=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𝑔</m:t>
                        </m:r>
                      </m:e>
                      <m:sup>
                        <m:sSub>
                          <m:sSubPr>
                            <m:ctrlPr>
                              <a:rPr lang="en-US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𝐴</m:t>
                            </m:r>
                          </m:sub>
                        </m:sSub>
                      </m:sup>
                    </m:sSup>
                    <m:r>
                      <a:rPr lang="en-US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 </m:t>
                    </m:r>
                    <m:r>
                      <a:rPr lang="en-US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𝑚𝑜𝑑</m:t>
                    </m:r>
                    <m:r>
                      <a:rPr lang="en-US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 </m:t>
                    </m:r>
                    <m:r>
                      <a:rPr lang="en-US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𝑝</m:t>
                    </m:r>
                  </m:oMath>
                </a14:m>
                <a:endParaRPr lang="en-US" altLang="en-US" sz="2400" i="1" dirty="0">
                  <a:solidFill>
                    <a:srgbClr val="0000FF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19" name="Freeform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376749" y="4026148"/>
                <a:ext cx="2066064" cy="470382"/>
              </a:xfrm>
              <a:custGeom>
                <a:avLst/>
                <a:gdLst>
                  <a:gd name="T0" fmla="*/ 2147483647 w 21600"/>
                  <a:gd name="T1" fmla="*/ 0 h 21600"/>
                  <a:gd name="T2" fmla="*/ 2147483647 w 21600"/>
                  <a:gd name="T3" fmla="*/ 2147483647 h 21600"/>
                  <a:gd name="T4" fmla="*/ 2147483647 w 21600"/>
                  <a:gd name="T5" fmla="*/ 2147483647 h 21600"/>
                  <a:gd name="T6" fmla="*/ 0 w 21600"/>
                  <a:gd name="T7" fmla="*/ 2147483647 h 21600"/>
                  <a:gd name="T8" fmla="*/ 17694720 60000 65536"/>
                  <a:gd name="T9" fmla="*/ 0 60000 65536"/>
                  <a:gd name="T10" fmla="*/ 5898240 60000 65536"/>
                  <a:gd name="T11" fmla="*/ 11796480 60000 65536"/>
                  <a:gd name="T12" fmla="*/ 0 w 21600"/>
                  <a:gd name="T13" fmla="*/ 0 h 21600"/>
                  <a:gd name="T14" fmla="*/ 21600 w 21600"/>
                  <a:gd name="T15" fmla="*/ 21600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6"/>
                <a:stretch>
                  <a:fillRect l="-4908" t="-5128" b="-28205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Freeform 15"/>
              <p:cNvSpPr>
                <a:spLocks/>
              </p:cNvSpPr>
              <p:nvPr/>
            </p:nvSpPr>
            <p:spPr bwMode="auto">
              <a:xfrm>
                <a:off x="3337496" y="4648261"/>
                <a:ext cx="3764478" cy="480513"/>
              </a:xfrm>
              <a:custGeom>
                <a:avLst/>
                <a:gdLst>
                  <a:gd name="T0" fmla="*/ 2147483647 w 21600"/>
                  <a:gd name="T1" fmla="*/ 0 h 21600"/>
                  <a:gd name="T2" fmla="*/ 2147483647 w 21600"/>
                  <a:gd name="T3" fmla="*/ 2147483647 h 21600"/>
                  <a:gd name="T4" fmla="*/ 2147483647 w 21600"/>
                  <a:gd name="T5" fmla="*/ 2147483647 h 21600"/>
                  <a:gd name="T6" fmla="*/ 0 w 21600"/>
                  <a:gd name="T7" fmla="*/ 2147483647 h 21600"/>
                  <a:gd name="T8" fmla="*/ 17694720 60000 65536"/>
                  <a:gd name="T9" fmla="*/ 0 60000 65536"/>
                  <a:gd name="T10" fmla="*/ 5898240 60000 65536"/>
                  <a:gd name="T11" fmla="*/ 11796480 60000 65536"/>
                  <a:gd name="T12" fmla="*/ 0 w 21600"/>
                  <a:gd name="T13" fmla="*/ 0 h 21600"/>
                  <a:gd name="T14" fmla="*/ 21600 w 21600"/>
                  <a:gd name="T15" fmla="*/ 21600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4" tIns="46798" rIns="90004" bIns="46798">
                <a:spAutoFit/>
              </a:bodyPr>
              <a:lstStyle>
                <a:lvl1pPr eaLnBrk="0" hangingPunct="0">
                  <a:spcBef>
                    <a:spcPts val="75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3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eaLnBrk="0" hangingPunct="0">
                  <a:spcBef>
                    <a:spcPts val="65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6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eaLnBrk="0" hangingPunct="0">
                  <a:spcBef>
                    <a:spcPts val="55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2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eaLnBrk="0" hangingPunct="0">
                  <a:spcBef>
                    <a:spcPts val="50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eaLnBrk="0" hangingPunct="0">
                  <a:spcBef>
                    <a:spcPts val="50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742950" lvl="1" indent="-285750" eaLnBrk="1" hangingPunct="1"/>
                <a:r>
                  <a:rPr lang="en-US" altLang="en-US" sz="2200" i="1" dirty="0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(</a:t>
                </a:r>
                <a:r>
                  <a:rPr lang="en-US" altLang="en-US" sz="2200" i="1" dirty="0" err="1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g</a:t>
                </a:r>
                <a:r>
                  <a:rPr lang="en-US" altLang="en-US" sz="2400" i="1" baseline="30000" dirty="0" err="1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b</a:t>
                </a:r>
                <a:r>
                  <a:rPr lang="en-US" altLang="en-US" sz="2200" i="1" dirty="0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 mod p </a:t>
                </a:r>
                <a:r>
                  <a:rPr lang="en-US" altLang="en-US" sz="2200" i="1" dirty="0">
                    <a:latin typeface="Times New Roman" pitchFamily="18" charset="0"/>
                    <a:cs typeface="Times New Roman" pitchFamily="18" charset="0"/>
                  </a:rPr>
                  <a:t>, (m</a:t>
                </a:r>
                <a:r>
                  <a:rPr lang="en-US" altLang="en-US" sz="2200" i="1" dirty="0">
                    <a:latin typeface="Times New Roman" pitchFamily="18" charset="0"/>
                    <a:cs typeface="Times New Roman" pitchFamily="18" charset="0"/>
                    <a:sym typeface="Symbol" panose="05050102010706020507" pitchFamily="18" charset="2"/>
                  </a:rPr>
                  <a:t>.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𝐴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𝑏</m:t>
                        </m:r>
                      </m:sup>
                    </m:sSubSup>
                  </m:oMath>
                </a14:m>
                <a:r>
                  <a:rPr lang="en-US" altLang="en-US" sz="2200" i="1" dirty="0">
                    <a:latin typeface="Times New Roman" pitchFamily="18" charset="0"/>
                    <a:cs typeface="Times New Roman" pitchFamily="18" charset="0"/>
                  </a:rPr>
                  <a:t>)</a:t>
                </a:r>
                <a:r>
                  <a:rPr lang="en-US" altLang="en-US" sz="2400" dirty="0">
                    <a:cs typeface="Times New Roman" pitchFamily="18" charset="0"/>
                  </a:rPr>
                  <a:t> </a:t>
                </a:r>
                <a:r>
                  <a:rPr lang="en-US" altLang="en-US" sz="2200" i="1" dirty="0">
                    <a:latin typeface="Times New Roman" pitchFamily="18" charset="0"/>
                    <a:cs typeface="Times New Roman" pitchFamily="18" charset="0"/>
                  </a:rPr>
                  <a:t>mod p)</a:t>
                </a:r>
                <a:endParaRPr lang="en-US" altLang="en-US" sz="22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>
          <p:sp>
            <p:nvSpPr>
              <p:cNvPr id="20" name="Freeform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337496" y="4648261"/>
                <a:ext cx="3764478" cy="480513"/>
              </a:xfrm>
              <a:custGeom>
                <a:avLst/>
                <a:gdLst>
                  <a:gd name="T0" fmla="*/ 2147483647 w 21600"/>
                  <a:gd name="T1" fmla="*/ 0 h 21600"/>
                  <a:gd name="T2" fmla="*/ 2147483647 w 21600"/>
                  <a:gd name="T3" fmla="*/ 2147483647 h 21600"/>
                  <a:gd name="T4" fmla="*/ 2147483647 w 21600"/>
                  <a:gd name="T5" fmla="*/ 2147483647 h 21600"/>
                  <a:gd name="T6" fmla="*/ 0 w 21600"/>
                  <a:gd name="T7" fmla="*/ 2147483647 h 21600"/>
                  <a:gd name="T8" fmla="*/ 17694720 60000 65536"/>
                  <a:gd name="T9" fmla="*/ 0 60000 65536"/>
                  <a:gd name="T10" fmla="*/ 5898240 60000 65536"/>
                  <a:gd name="T11" fmla="*/ 11796480 60000 65536"/>
                  <a:gd name="T12" fmla="*/ 0 w 21600"/>
                  <a:gd name="T13" fmla="*/ 0 h 21600"/>
                  <a:gd name="T14" fmla="*/ 21600 w 21600"/>
                  <a:gd name="T15" fmla="*/ 21600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7"/>
                <a:stretch>
                  <a:fillRect b="-23684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7122324" y="4500599"/>
            <a:ext cx="11464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dirty="0"/>
              <a:t>Select</a:t>
            </a:r>
          </a:p>
          <a:p>
            <a:r>
              <a:rPr lang="en-US" altLang="en-US" dirty="0"/>
              <a:t>random </a:t>
            </a:r>
            <a:r>
              <a:rPr lang="en-US" altLang="en-US" i="1" dirty="0">
                <a:latin typeface="Times New Roman" pitchFamily="18" charset="0"/>
                <a:cs typeface="Times New Roman" pitchFamily="18" charset="0"/>
              </a:rPr>
              <a:t>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21353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FAE9B8-8667-4F6B-B05B-C7B5FF849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400" dirty="0" err="1"/>
              <a:t>ElGamal</a:t>
            </a:r>
            <a:r>
              <a:rPr lang="en-US" altLang="en-US" sz="4400" dirty="0"/>
              <a:t> Public Key Encryption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9EEBA0-DD8D-4EBE-826D-DF4C45F155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600" dirty="0"/>
              <a:t>Encryption: </a:t>
            </a:r>
          </a:p>
          <a:p>
            <a:endParaRPr lang="en-US" sz="2600" dirty="0"/>
          </a:p>
          <a:p>
            <a:r>
              <a:rPr lang="en-US" sz="2600" dirty="0"/>
              <a:t>Decryption:</a:t>
            </a:r>
          </a:p>
          <a:p>
            <a:endParaRPr lang="en-US" sz="2600" dirty="0"/>
          </a:p>
          <a:p>
            <a:r>
              <a:rPr lang="en-US" sz="2600" dirty="0"/>
              <a:t>Correctness: 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DF9D75-62B2-4F34-97EB-81FB928F9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11</a:t>
            </a:fld>
            <a:endParaRPr lang="en-US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122F8D5-F66D-184B-BCC9-EADDD933E9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1258" y="1547018"/>
            <a:ext cx="6477665" cy="6180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EB9A070-2FE5-7049-8FBD-46A24BB01C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8346" y="2509713"/>
            <a:ext cx="4122116" cy="59786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7E0C7FE-951E-D949-AECC-D04D88B9F9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823" y="3640137"/>
            <a:ext cx="8714308" cy="1838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1236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000" dirty="0" err="1"/>
              <a:t>ElGamal</a:t>
            </a:r>
            <a:r>
              <a:rPr lang="en-US" altLang="en-US" sz="4000" dirty="0"/>
              <a:t> Public Key Cryptosystem </a:t>
            </a:r>
            <a:endParaRPr lang="en-US" altLang="en-US" sz="38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מציין מיקום תוכן 1"/>
              <p:cNvSpPr>
                <a:spLocks noGrp="1"/>
              </p:cNvSpPr>
              <p:nvPr>
                <p:ph idx="1"/>
              </p:nvPr>
            </p:nvSpPr>
            <p:spPr>
              <a:xfrm>
                <a:off x="386875" y="1022417"/>
                <a:ext cx="8229600" cy="4827398"/>
              </a:xfrm>
            </p:spPr>
            <p:txBody>
              <a:bodyPr/>
              <a:lstStyle/>
              <a:p>
                <a:pPr eaLnBrk="1" hangingPunct="1"/>
                <a:r>
                  <a:rPr lang="en-US" altLang="en-US" sz="2600" dirty="0"/>
                  <a:t>Problem: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pPr>
                      <m:e>
                        <m:r>
                          <a:rPr lang="en-US" sz="2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𝑔</m:t>
                        </m:r>
                      </m:e>
                      <m:sup>
                        <m:sSub>
                          <m:sSubPr>
                            <m:ctrlPr>
                              <a:rPr lang="en-US" sz="2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𝑏</m:t>
                            </m:r>
                            <m:r>
                              <a:rPr lang="en-US" sz="2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itchFamily="18" charset="0"/>
                              </a:rPr>
                              <m:t>∙</m:t>
                            </m:r>
                            <m:r>
                              <a:rPr lang="en-US" sz="2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𝐴</m:t>
                            </m:r>
                          </m:sub>
                        </m:sSub>
                      </m:sup>
                    </m:sSup>
                  </m:oMath>
                </a14:m>
                <a:r>
                  <a:rPr lang="en-US" altLang="en-US" sz="2600" i="1" dirty="0">
                    <a:latin typeface="Times New Roman" pitchFamily="18" charset="0"/>
                    <a:cs typeface="Times New Roman" pitchFamily="18" charset="0"/>
                  </a:rPr>
                  <a:t>  mod p </a:t>
                </a:r>
                <a:r>
                  <a:rPr lang="en-US" altLang="en-US" sz="2600" dirty="0"/>
                  <a:t>may leak bit(s)… </a:t>
                </a:r>
              </a:p>
              <a:p>
                <a:pPr eaLnBrk="1" hangingPunct="1"/>
                <a:r>
                  <a:rPr lang="en-US" altLang="en-US" sz="2600" dirty="0"/>
                  <a:t>`Classical’ DH solution: securely derive a key: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sz="2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6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26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600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26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p>
                        </m:sSup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</m:oMath>
                </a14:m>
                <a:endParaRPr lang="en-US" altLang="en-US" sz="2600" dirty="0"/>
              </a:p>
              <a:p>
                <a:pPr eaLnBrk="1" hangingPunct="1"/>
                <a:r>
                  <a:rPr lang="en-US" altLang="en-US" sz="2600" dirty="0"/>
                  <a:t>El-Gamal’s solution: use a group where DDH believed to hold</a:t>
                </a:r>
              </a:p>
              <a:p>
                <a:pPr lvl="2" eaLnBrk="1" hangingPunct="1"/>
                <a:r>
                  <a:rPr lang="en-US" altLang="en-US" sz="2600" dirty="0"/>
                  <a:t>Note: message must be encoded as member of the group!</a:t>
                </a:r>
              </a:p>
              <a:p>
                <a:pPr eaLnBrk="1" hangingPunct="1"/>
                <a:r>
                  <a:rPr lang="en-US" altLang="en-US" sz="2600" dirty="0"/>
                  <a:t>What is special about </a:t>
                </a:r>
                <a:r>
                  <a:rPr lang="en-US" altLang="en-US" sz="2600" dirty="0" err="1"/>
                  <a:t>ElGamal</a:t>
                </a:r>
                <a:r>
                  <a:rPr lang="en-US" altLang="en-US" sz="2600" dirty="0"/>
                  <a:t> Encryption? </a:t>
                </a:r>
              </a:p>
              <a:p>
                <a:pPr lvl="1" eaLnBrk="1" hangingPunct="1"/>
                <a:r>
                  <a:rPr lang="en-US" altLang="en-US" dirty="0"/>
                  <a:t>Some special properties… </a:t>
                </a:r>
              </a:p>
            </p:txBody>
          </p:sp>
        </mc:Choice>
        <mc:Fallback>
          <p:sp>
            <p:nvSpPr>
              <p:cNvPr id="2" name="מציין מיקום תוכן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6875" y="1022417"/>
                <a:ext cx="8229600" cy="4827398"/>
              </a:xfrm>
              <a:blipFill>
                <a:blip r:embed="rId3"/>
                <a:stretch>
                  <a:fillRect l="-462" t="-787" r="-16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EE098FA-8B27-40EB-8628-7A1F32E0EFFD}" type="slidenum">
              <a:rPr lang="he-IL" altLang="en-US"/>
              <a:pPr>
                <a:defRPr/>
              </a:pPr>
              <a:t>12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41603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000" dirty="0" err="1"/>
              <a:t>ElGamal</a:t>
            </a:r>
            <a:r>
              <a:rPr lang="en-US" altLang="en-US" sz="4000" dirty="0"/>
              <a:t> PKC: homomorphism</a:t>
            </a:r>
            <a:endParaRPr lang="en-US" altLang="en-US" sz="38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מציין מיקום תוכן 1"/>
              <p:cNvSpPr>
                <a:spLocks noGrp="1"/>
              </p:cNvSpPr>
              <p:nvPr>
                <p:ph idx="1"/>
              </p:nvPr>
            </p:nvSpPr>
            <p:spPr>
              <a:xfrm>
                <a:off x="445591" y="1062362"/>
                <a:ext cx="8229600" cy="4981575"/>
              </a:xfrm>
            </p:spPr>
            <p:txBody>
              <a:bodyPr/>
              <a:lstStyle/>
              <a:p>
                <a:pPr marL="342900" lvl="1" indent="-342900" eaLnBrk="1" hangingPunct="1"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</a:pPr>
                <a:r>
                  <a:rPr lang="en-US" altLang="en-US" sz="2600" dirty="0"/>
                  <a:t>Multiplying two ciphertexts produces a ciphertext of the multiplication of the two plaintexts.</a:t>
                </a:r>
              </a:p>
              <a:p>
                <a:pPr marL="342900" lvl="1" indent="-342900" eaLnBrk="1" hangingPunct="1"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</a:pPr>
                <a:r>
                  <a:rPr lang="en-US" altLang="en-US" sz="2600" dirty="0"/>
                  <a:t>Given two ciphertexts:</a:t>
                </a:r>
              </a:p>
              <a:p>
                <a:pPr marL="695325" lvl="2" indent="-342900" eaLnBrk="1" hangingPunct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sSub>
                          <m:sSubPr>
                            <m:ctrlPr>
                              <a:rPr lang="en-US" alt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alt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alt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=(</m:t>
                    </m:r>
                    <m:sSup>
                      <m:sSupPr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sSub>
                          <m:sSubPr>
                            <m:ctrlPr>
                              <a:rPr lang="en-US" alt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p>
                    </m:sSup>
                    <m:r>
                      <m:rPr>
                        <m:nor/>
                      </m:rPr>
                      <a:rPr lang="en-US" altLang="en-US" sz="1800" b="0" i="1" baseline="30000" dirty="0" smtClean="0">
                        <a:solidFill>
                          <a:srgbClr val="0000FF"/>
                        </a:solidFill>
                        <a:latin typeface="Times New Roman" pitchFamily="18" charset="0"/>
                        <a:cs typeface="Times New Roman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en-US" i="1" dirty="0">
                        <a:solidFill>
                          <a:srgbClr val="0000FF"/>
                        </a:solidFill>
                        <a:latin typeface="Times New Roman" pitchFamily="18" charset="0"/>
                        <a:cs typeface="Times New Roman" pitchFamily="18" charset="0"/>
                      </a:rPr>
                      <m:t>mod</m:t>
                    </m:r>
                    <m:r>
                      <m:rPr>
                        <m:nor/>
                      </m:rPr>
                      <a:rPr lang="en-US" altLang="en-US" i="1" dirty="0">
                        <a:solidFill>
                          <a:srgbClr val="0000FF"/>
                        </a:solidFill>
                        <a:latin typeface="Times New Roman" pitchFamily="18" charset="0"/>
                        <a:cs typeface="Times New Roman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en-US" i="1" dirty="0">
                        <a:solidFill>
                          <a:srgbClr val="0000FF"/>
                        </a:solidFill>
                        <a:latin typeface="Times New Roman" pitchFamily="18" charset="0"/>
                        <a:cs typeface="Times New Roman" pitchFamily="18" charset="0"/>
                      </a:rPr>
                      <m:t>p</m:t>
                    </m:r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m:rPr>
                        <m:nor/>
                      </m:rPr>
                      <a:rPr lang="en-US" altLang="en-US" b="0" i="1" dirty="0" smtClean="0">
                        <a:latin typeface="Times New Roman" pitchFamily="18" charset="0"/>
                        <a:cs typeface="Times New Roman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en-US" b="0" i="1" dirty="0" smtClean="0">
                        <a:latin typeface="Times New Roman" pitchFamily="18" charset="0"/>
                        <a:cs typeface="Times New Roman" pitchFamily="18" charset="0"/>
                      </a:rPr>
                      <m:t>.</m:t>
                    </m:r>
                    <m:r>
                      <m:rPr>
                        <m:nor/>
                      </m:rPr>
                      <a:rPr lang="en-US" altLang="en-US" i="1" dirty="0">
                        <a:latin typeface="Times New Roman" pitchFamily="18" charset="0"/>
                        <a:cs typeface="Times New Roman" pitchFamily="18" charset="0"/>
                        <a:sym typeface="Symbol" panose="05050102010706020507" pitchFamily="18" charset="2"/>
                      </a:rPr>
                      <m:t> </m:t>
                    </m:r>
                    <m:sSup>
                      <m:sSupPr>
                        <m:ctrlPr>
                          <a:rPr lang="en-US" sz="2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𝑔</m:t>
                        </m:r>
                      </m:e>
                      <m:sup>
                        <m:sSub>
                          <m:sSubPr>
                            <m:ctrlPr>
                              <a:rPr lang="en-US" sz="20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sz="200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0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itchFamily="18" charset="0"/>
                              </a:rPr>
                              <m:t>∙</m:t>
                            </m:r>
                            <m:r>
                              <a:rPr lang="en-US" sz="20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𝐴</m:t>
                            </m:r>
                          </m:sub>
                        </m:sSub>
                      </m:sup>
                    </m:sSup>
                    <m:r>
                      <m:rPr>
                        <m:nor/>
                      </m:rPr>
                      <a:rPr lang="en-US" altLang="en-US" i="1" dirty="0">
                        <a:latin typeface="Times New Roman" pitchFamily="18" charset="0"/>
                        <a:cs typeface="Times New Roman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en-US" i="1" dirty="0">
                        <a:latin typeface="Times New Roman" pitchFamily="18" charset="0"/>
                        <a:cs typeface="Times New Roman" pitchFamily="18" charset="0"/>
                      </a:rPr>
                      <m:t>mod</m:t>
                    </m:r>
                    <m:r>
                      <m:rPr>
                        <m:nor/>
                      </m:rPr>
                      <a:rPr lang="en-US" altLang="en-US" i="1" dirty="0">
                        <a:latin typeface="Times New Roman" pitchFamily="18" charset="0"/>
                        <a:cs typeface="Times New Roman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en-US" i="1" dirty="0">
                        <a:latin typeface="Times New Roman" pitchFamily="18" charset="0"/>
                        <a:cs typeface="Times New Roman" pitchFamily="18" charset="0"/>
                      </a:rPr>
                      <m:t>p</m:t>
                    </m:r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en-US" dirty="0"/>
                  <a:t> </a:t>
                </a:r>
              </a:p>
              <a:p>
                <a:pPr marL="695325" lvl="2" indent="-342900" eaLnBrk="1" hangingPunct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sSub>
                          <m:sSubPr>
                            <m:ctrlPr>
                              <a:rPr lang="en-US" alt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alt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alt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i="1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alt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en-US" dirty="0"/>
                  <a:t> </a:t>
                </a:r>
                <a14:m>
                  <m:oMath xmlns:m="http://schemas.openxmlformats.org/officeDocument/2006/math">
                    <m:r>
                      <a:rPr lang="en-US" altLang="en-US" i="1">
                        <a:latin typeface="Cambria Math" panose="02040503050406030204" pitchFamily="18" charset="0"/>
                      </a:rPr>
                      <m:t>=(</m:t>
                    </m:r>
                    <m:sSup>
                      <m:sSupPr>
                        <m:ctrlPr>
                          <a:rPr lang="en-US" alt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sSub>
                          <m:sSubPr>
                            <m:ctrlPr>
                              <a:rPr lang="en-US" alt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p>
                    </m:sSup>
                    <m:r>
                      <m:rPr>
                        <m:nor/>
                      </m:rPr>
                      <a:rPr lang="en-US" altLang="en-US" sz="1400" i="1" baseline="30000" dirty="0">
                        <a:solidFill>
                          <a:srgbClr val="0000FF"/>
                        </a:solidFill>
                        <a:latin typeface="Times New Roman" pitchFamily="18" charset="0"/>
                        <a:cs typeface="Times New Roman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en-US" i="1" dirty="0">
                        <a:solidFill>
                          <a:srgbClr val="0000FF"/>
                        </a:solidFill>
                        <a:latin typeface="Times New Roman" pitchFamily="18" charset="0"/>
                        <a:cs typeface="Times New Roman" pitchFamily="18" charset="0"/>
                      </a:rPr>
                      <m:t>mod</m:t>
                    </m:r>
                    <m:r>
                      <m:rPr>
                        <m:nor/>
                      </m:rPr>
                      <a:rPr lang="en-US" altLang="en-US" i="1" dirty="0">
                        <a:solidFill>
                          <a:srgbClr val="0000FF"/>
                        </a:solidFill>
                        <a:latin typeface="Times New Roman" pitchFamily="18" charset="0"/>
                        <a:cs typeface="Times New Roman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en-US" i="1" dirty="0">
                        <a:solidFill>
                          <a:srgbClr val="0000FF"/>
                        </a:solidFill>
                        <a:latin typeface="Times New Roman" pitchFamily="18" charset="0"/>
                        <a:cs typeface="Times New Roman" pitchFamily="18" charset="0"/>
                      </a:rPr>
                      <m:t>p</m:t>
                    </m:r>
                    <m:r>
                      <a:rPr lang="en-US" alt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m:rPr>
                        <m:nor/>
                      </m:rPr>
                      <a:rPr lang="en-US" altLang="en-US" i="1" dirty="0">
                        <a:latin typeface="Times New Roman" pitchFamily="18" charset="0"/>
                        <a:cs typeface="Times New Roman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en-US" b="0" i="1" dirty="0" smtClean="0">
                        <a:latin typeface="Times New Roman" pitchFamily="18" charset="0"/>
                        <a:cs typeface="Times New Roman" pitchFamily="18" charset="0"/>
                      </a:rPr>
                      <m:t>.</m:t>
                    </m:r>
                    <m:r>
                      <m:rPr>
                        <m:nor/>
                      </m:rPr>
                      <a:rPr lang="en-US" altLang="en-US" i="1" dirty="0">
                        <a:latin typeface="Times New Roman" pitchFamily="18" charset="0"/>
                        <a:cs typeface="Times New Roman" pitchFamily="18" charset="0"/>
                        <a:sym typeface="Symbol" panose="05050102010706020507" pitchFamily="18" charset="2"/>
                      </a:rPr>
                      <m:t> </m:t>
                    </m:r>
                    <m:sSup>
                      <m:sSupPr>
                        <m:ctrlPr>
                          <a:rPr lang="en-US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𝑔</m:t>
                        </m:r>
                      </m:e>
                      <m:sup>
                        <m:sSub>
                          <m:sSubPr>
                            <m:ctrlPr>
                              <a:rPr lang="en-US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sz="16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itchFamily="18" charset="0"/>
                              </a:rPr>
                              <m:t>∙</m:t>
                            </m:r>
                            <m:r>
                              <a:rPr lang="en-US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𝐴</m:t>
                            </m:r>
                          </m:sub>
                        </m:sSub>
                      </m:sup>
                    </m:sSup>
                    <m:r>
                      <m:rPr>
                        <m:nor/>
                      </m:rPr>
                      <a:rPr lang="en-US" altLang="en-US" i="1" dirty="0">
                        <a:latin typeface="Times New Roman" pitchFamily="18" charset="0"/>
                        <a:cs typeface="Times New Roman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en-US" i="1" dirty="0">
                        <a:latin typeface="Times New Roman" pitchFamily="18" charset="0"/>
                        <a:cs typeface="Times New Roman" pitchFamily="18" charset="0"/>
                      </a:rPr>
                      <m:t>mod</m:t>
                    </m:r>
                    <m:r>
                      <m:rPr>
                        <m:nor/>
                      </m:rPr>
                      <a:rPr lang="en-US" altLang="en-US" i="1" dirty="0">
                        <a:latin typeface="Times New Roman" pitchFamily="18" charset="0"/>
                        <a:cs typeface="Times New Roman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en-US" i="1" dirty="0">
                        <a:latin typeface="Times New Roman" pitchFamily="18" charset="0"/>
                        <a:cs typeface="Times New Roman" pitchFamily="18" charset="0"/>
                      </a:rPr>
                      <m:t>p</m:t>
                    </m:r>
                    <m:r>
                      <a:rPr lang="en-US" alt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en-US" dirty="0"/>
                  <a:t> </a:t>
                </a:r>
              </a:p>
              <a:p>
                <a:pPr marL="342900" lvl="2" indent="-342900" eaLnBrk="1" hangingPunct="1"/>
                <a14:m>
                  <m:oMath xmlns:m="http://schemas.openxmlformats.org/officeDocument/2006/math">
                    <m:r>
                      <a:rPr lang="en-US" altLang="en-US" sz="2400" i="1" dirty="0" smtClean="0">
                        <a:latin typeface="Cambria Math" panose="02040503050406030204" pitchFamily="18" charset="0"/>
                      </a:rPr>
                      <m:t>𝑀𝑢𝑙𝑡</m:t>
                    </m:r>
                    <m:d>
                      <m:dPr>
                        <m:ctrlPr>
                          <a:rPr lang="en-US" altLang="en-US" sz="24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altLang="en-US" sz="240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en-US" sz="240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en-US" sz="2400" b="0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en-US" sz="2400" b="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en-US" sz="2400" b="0" i="1" dirty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en-US" sz="24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en-US" sz="2400" b="0" i="1" dirty="0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en-US" sz="2400" b="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altLang="en-US" sz="2400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ctrlPr>
                              <a:rPr lang="en-US" altLang="en-US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en-US" sz="24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en-US" sz="2400" b="0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en-US" sz="2400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en-US" sz="2400" b="0" i="1" dirty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en-US" sz="24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en-US" sz="2400" b="0" i="1" dirty="0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en-US" sz="2400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alt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d>
                      <m:dPr>
                        <m:ctrlPr>
                          <a:rPr lang="en-US" alt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sz="2400" i="1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en-US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en-US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altLang="en-US" sz="2400" i="1" dirty="0">
                  <a:latin typeface="Cambria Math" panose="02040503050406030204" pitchFamily="18" charset="0"/>
                </a:endParaRPr>
              </a:p>
              <a:p>
                <a:pPr marL="342900" lvl="2" indent="-342900" eaLnBrk="1" hangingPunct="1"/>
                <a:r>
                  <a:rPr lang="en-US" altLang="en-US" sz="2400" dirty="0"/>
                  <a:t>Homomorphism: </a:t>
                </a:r>
                <a:endParaRPr lang="en-US" altLang="en-US" i="1" dirty="0">
                  <a:latin typeface="Cambria Math" panose="02040503050406030204" pitchFamily="18" charset="0"/>
                </a:endParaRPr>
              </a:p>
              <a:p>
                <a:pPr marL="342900" lvl="2" indent="-342900" eaLnBrk="1" hangingPunct="1"/>
                <a14:m>
                  <m:oMath xmlns:m="http://schemas.openxmlformats.org/officeDocument/2006/math">
                    <m:r>
                      <a:rPr lang="en-US" altLang="en-US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en-US" i="1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en-US" i="1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sSub>
                          <m:sSubPr>
                            <m:ctrlPr>
                              <a:rPr lang="en-US" alt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p>
                    </m:sSup>
                    <m:r>
                      <m:rPr>
                        <m:nor/>
                      </m:rPr>
                      <a:rPr lang="en-US" altLang="en-US" sz="1800" i="1" baseline="30000" dirty="0">
                        <a:solidFill>
                          <a:srgbClr val="0000FF"/>
                        </a:solidFill>
                        <a:latin typeface="Times New Roman" pitchFamily="18" charset="0"/>
                        <a:cs typeface="Times New Roman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en-US" i="1" dirty="0">
                        <a:solidFill>
                          <a:srgbClr val="0000FF"/>
                        </a:solidFill>
                        <a:latin typeface="Times New Roman" pitchFamily="18" charset="0"/>
                        <a:cs typeface="Times New Roman" pitchFamily="18" charset="0"/>
                      </a:rPr>
                      <m:t>mod</m:t>
                    </m:r>
                    <m:r>
                      <m:rPr>
                        <m:nor/>
                      </m:rPr>
                      <a:rPr lang="en-US" altLang="en-US" i="1" dirty="0">
                        <a:solidFill>
                          <a:srgbClr val="0000FF"/>
                        </a:solidFill>
                        <a:latin typeface="Times New Roman" pitchFamily="18" charset="0"/>
                        <a:cs typeface="Times New Roman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en-US" i="1" dirty="0">
                        <a:solidFill>
                          <a:srgbClr val="0000FF"/>
                        </a:solidFill>
                        <a:latin typeface="Times New Roman" pitchFamily="18" charset="0"/>
                        <a:cs typeface="Times New Roman" pitchFamily="18" charset="0"/>
                      </a:rPr>
                      <m:t>p</m:t>
                    </m:r>
                    <m:r>
                      <a:rPr lang="en-US" alt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alt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m:rPr>
                        <m:nor/>
                      </m:rPr>
                      <a:rPr lang="en-US" altLang="en-US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m:rPr>
                        <m:nor/>
                      </m:rPr>
                      <a:rPr lang="en-US" altLang="en-US" i="1" dirty="0">
                        <a:latin typeface="Times New Roman" pitchFamily="18" charset="0"/>
                        <a:cs typeface="Times New Roman" pitchFamily="18" charset="0"/>
                        <a:sym typeface="Symbol" panose="05050102010706020507" pitchFamily="18" charset="2"/>
                      </a:rPr>
                      <m:t> </m:t>
                    </m:r>
                    <m:sSup>
                      <m:sSupPr>
                        <m:ctrlPr>
                          <a:rPr lang="en-US" sz="2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𝑔</m:t>
                        </m:r>
                      </m:e>
                      <m:sup>
                        <m:sSub>
                          <m:sSubPr>
                            <m:ctrlPr>
                              <a:rPr lang="en-US" sz="20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ctrlPr>
                                  <a:rPr lang="en-US" sz="200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cs typeface="Times New Roman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cs typeface="Times New Roman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cs typeface="Times New Roman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20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cs typeface="Times New Roman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cs typeface="Times New Roman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cs typeface="Times New Roman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sz="20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itchFamily="18" charset="0"/>
                              </a:rPr>
                              <m:t>∙</m:t>
                            </m:r>
                            <m:r>
                              <a:rPr lang="en-US" sz="20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𝐴</m:t>
                            </m:r>
                          </m:sub>
                        </m:sSub>
                      </m:sup>
                    </m:sSup>
                    <m:r>
                      <m:rPr>
                        <m:nor/>
                      </m:rPr>
                      <a:rPr lang="en-US" altLang="en-US" i="1" dirty="0">
                        <a:latin typeface="Times New Roman" pitchFamily="18" charset="0"/>
                        <a:cs typeface="Times New Roman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en-US" i="1" dirty="0">
                        <a:latin typeface="Times New Roman" pitchFamily="18" charset="0"/>
                        <a:cs typeface="Times New Roman" pitchFamily="18" charset="0"/>
                      </a:rPr>
                      <m:t>mod</m:t>
                    </m:r>
                    <m:r>
                      <m:rPr>
                        <m:nor/>
                      </m:rPr>
                      <a:rPr lang="en-US" altLang="en-US" i="1" dirty="0">
                        <a:latin typeface="Times New Roman" pitchFamily="18" charset="0"/>
                        <a:cs typeface="Times New Roman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en-US" i="1" dirty="0">
                        <a:latin typeface="Times New Roman" pitchFamily="18" charset="0"/>
                        <a:cs typeface="Times New Roman" pitchFamily="18" charset="0"/>
                      </a:rPr>
                      <m:t>p</m:t>
                    </m:r>
                    <m:r>
                      <a:rPr lang="en-US" alt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en-US" dirty="0"/>
                  <a:t> =</a:t>
                </a:r>
                <a:br>
                  <a:rPr lang="en-US" altLang="en-US" dirty="0"/>
                </a:br>
                <a:r>
                  <a:rPr lang="en-US" altLang="en-US" dirty="0"/>
                  <a:t>		  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0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sSub>
                          <m:sSubPr>
                            <m:ctrlPr>
                              <a:rPr lang="en-US" alt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0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altLang="en-US" sz="20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alt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0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en-US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alt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0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altLang="en-US" dirty="0"/>
              </a:p>
              <a:p>
                <a:pPr eaLnBrk="1" hangingPunct="1"/>
                <a:r>
                  <a:rPr lang="en-US" altLang="en-US" sz="2200" dirty="0">
                    <a:sym typeface="Wingdings" panose="05000000000000000000" pitchFamily="2" charset="2"/>
                  </a:rPr>
                  <a:t> 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4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sSub>
                          <m:sSubPr>
                            <m:ctrlPr>
                              <a:rPr lang="en-US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4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altLang="en-US" sz="24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alt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4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en-US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4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en-US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en-US" sz="2200" dirty="0">
                    <a:sym typeface="Wingdings" panose="05000000000000000000" pitchFamily="2" charset="2"/>
                  </a:rPr>
                  <a:t>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sSub>
                          <m:sSubPr>
                            <m:ctrlPr>
                              <a:rPr lang="en-US" alt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4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altLang="en-US" sz="24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4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en-US" sz="22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4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sSub>
                          <m:sSubPr>
                            <m:ctrlPr>
                              <a:rPr lang="en-US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4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altLang="en-US" sz="24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alt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4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en-US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en-US" altLang="en-US" sz="2200" dirty="0"/>
              </a:p>
            </p:txBody>
          </p:sp>
        </mc:Choice>
        <mc:Fallback>
          <p:sp>
            <p:nvSpPr>
              <p:cNvPr id="2" name="מציין מיקום תוכן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45591" y="1062362"/>
                <a:ext cx="8229600" cy="4981575"/>
              </a:xfrm>
              <a:blipFill>
                <a:blip r:embed="rId3"/>
                <a:stretch>
                  <a:fillRect l="-462" t="-10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EE098FA-8B27-40EB-8628-7A1F32E0EFFD}" type="slidenum">
              <a:rPr lang="he-IL" altLang="en-US"/>
              <a:pPr>
                <a:defRPr/>
              </a:pPr>
              <a:t>13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185660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B9B4E68-1B66-42AD-BD20-81E7CA5FFC34}" type="slidenum">
              <a:rPr lang="he-IL" altLang="en-US"/>
              <a:pPr>
                <a:defRPr/>
              </a:pPr>
              <a:t>14</a:t>
            </a:fld>
            <a:endParaRPr lang="en-US" altLang="en-US"/>
          </a:p>
        </p:txBody>
      </p:sp>
      <p:sp>
        <p:nvSpPr>
          <p:cNvPr id="25606" name="Rectangle 3"/>
          <p:cNvSpPr>
            <a:spLocks noGrp="1" noChangeArrowheads="1"/>
          </p:cNvSpPr>
          <p:nvPr>
            <p:ph type="title"/>
          </p:nvPr>
        </p:nvSpPr>
        <p:spPr>
          <a:xfrm>
            <a:off x="631825" y="201613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 dirty="0"/>
              <a:t>RSA Public Key Encryption</a:t>
            </a:r>
          </a:p>
        </p:txBody>
      </p:sp>
      <p:sp>
        <p:nvSpPr>
          <p:cNvPr id="25607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430213" y="1344614"/>
            <a:ext cx="8388350" cy="501015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400" dirty="0"/>
              <a:t>First proposed – and still widely used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400" dirty="0"/>
              <a:t>Select two </a:t>
            </a:r>
            <a:r>
              <a:rPr lang="en-US" altLang="en-US" sz="2400" dirty="0">
                <a:solidFill>
                  <a:srgbClr val="008080"/>
                </a:solidFill>
              </a:rPr>
              <a:t>large primes </a:t>
            </a:r>
            <a:r>
              <a:rPr lang="en-US" altLang="en-US" sz="2400" i="1" dirty="0" err="1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p,q</a:t>
            </a:r>
            <a:r>
              <a:rPr lang="en-US" altLang="en-US" sz="2400" i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en-US" sz="2400" dirty="0"/>
              <a:t>; let </a:t>
            </a:r>
            <a:r>
              <a:rPr lang="en-US" altLang="en-US" sz="2400" i="1" dirty="0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n=</a:t>
            </a:r>
            <a:r>
              <a:rPr lang="en-US" altLang="en-US" sz="2400" i="1" dirty="0" err="1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pq</a:t>
            </a:r>
            <a:endParaRPr lang="en-US" altLang="en-US" sz="2400" i="1" dirty="0">
              <a:solidFill>
                <a:srgbClr val="008080"/>
              </a:solidFill>
              <a:latin typeface="Times New Roman" pitchFamily="18" charset="0"/>
              <a:cs typeface="Times New Roman" pitchFamily="18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en-US" sz="2400" dirty="0"/>
              <a:t>Select prime </a:t>
            </a:r>
            <a:r>
              <a:rPr lang="en-US" altLang="en-US" sz="2400" i="1" dirty="0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e</a:t>
            </a:r>
            <a:r>
              <a:rPr lang="en-US" altLang="en-US" sz="2400" i="1" dirty="0"/>
              <a:t> </a:t>
            </a:r>
            <a:r>
              <a:rPr lang="en-US" altLang="en-US" sz="2400" dirty="0"/>
              <a:t>(public key: </a:t>
            </a:r>
            <a:r>
              <a:rPr lang="en-US" altLang="en-US" sz="2400" i="1" dirty="0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&lt;</a:t>
            </a:r>
            <a:r>
              <a:rPr lang="en-US" altLang="en-US" sz="2400" i="1" dirty="0" err="1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n,e</a:t>
            </a:r>
            <a:r>
              <a:rPr lang="en-US" altLang="en-US" sz="2400" i="1" dirty="0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&gt;</a:t>
            </a:r>
            <a:r>
              <a:rPr lang="en-US" altLang="en-US" sz="2400" dirty="0"/>
              <a:t>)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 dirty="0"/>
              <a:t>Or co-prime with </a:t>
            </a:r>
            <a:r>
              <a:rPr lang="en-US" altLang="en-US" sz="2400" i="1" dirty="0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Φ(n) =(p-1)(q-1)</a:t>
            </a:r>
            <a:endParaRPr lang="en-US" altLang="en-US" sz="2400" dirty="0"/>
          </a:p>
          <a:p>
            <a:pPr eaLnBrk="1" hangingPunct="1">
              <a:lnSpc>
                <a:spcPct val="90000"/>
              </a:lnSpc>
            </a:pPr>
            <a:r>
              <a:rPr lang="en-US" altLang="en-US" sz="2400" dirty="0"/>
              <a:t>Let private key be </a:t>
            </a:r>
            <a:r>
              <a:rPr lang="en-US" altLang="en-US" sz="2400" i="1" dirty="0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d=e</a:t>
            </a:r>
            <a:r>
              <a:rPr lang="en-US" altLang="en-US" sz="2400" i="1" baseline="30000" dirty="0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-1</a:t>
            </a:r>
            <a:r>
              <a:rPr lang="en-US" altLang="en-US" sz="2400" i="1" dirty="0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 mod Φ(n) </a:t>
            </a:r>
            <a:r>
              <a:rPr lang="en-US" altLang="en-US" sz="2400" dirty="0"/>
              <a:t>(i.e., </a:t>
            </a:r>
            <a:r>
              <a:rPr lang="en-US" altLang="en-US" sz="2400" i="1" dirty="0" err="1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ed</a:t>
            </a:r>
            <a:r>
              <a:rPr lang="en-US" altLang="en-US" sz="2400" i="1" dirty="0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=1 mod Φ(n)</a:t>
            </a:r>
            <a:r>
              <a:rPr lang="en-US" altLang="en-US" sz="2400" dirty="0"/>
              <a:t>)</a:t>
            </a:r>
            <a:r>
              <a:rPr lang="en-US" altLang="en-US" sz="2400" i="1" dirty="0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400" dirty="0"/>
              <a:t>Encryption:</a:t>
            </a:r>
            <a:r>
              <a:rPr lang="en-US" altLang="en-US" sz="2400" i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en-US" sz="2400" i="1" dirty="0" err="1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RSA.E</a:t>
            </a:r>
            <a:r>
              <a:rPr lang="en-US" altLang="en-US" sz="2400" i="1" baseline="-25000" dirty="0" err="1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e,n</a:t>
            </a:r>
            <a:r>
              <a:rPr lang="en-US" altLang="en-US" sz="2400" dirty="0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en-US" sz="2400" i="1" dirty="0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m)=m</a:t>
            </a:r>
            <a:r>
              <a:rPr lang="en-US" altLang="en-US" sz="2400" i="1" baseline="30000" dirty="0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e</a:t>
            </a:r>
            <a:r>
              <a:rPr lang="en-US" altLang="en-US" sz="2400" i="1" dirty="0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 mod n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400" dirty="0"/>
              <a:t>Decryption:</a:t>
            </a:r>
            <a:r>
              <a:rPr lang="en-US" altLang="en-US" sz="2400" i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en-US" sz="2400" i="1" dirty="0" err="1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RSA.D</a:t>
            </a:r>
            <a:r>
              <a:rPr lang="en-US" altLang="en-US" sz="2400" i="1" baseline="-25000" dirty="0" err="1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d,n</a:t>
            </a:r>
            <a:r>
              <a:rPr lang="en-US" altLang="en-US" sz="2400" dirty="0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en-US" sz="2400" i="1" dirty="0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c)=c</a:t>
            </a:r>
            <a:r>
              <a:rPr lang="en-US" altLang="en-US" sz="2400" i="1" baseline="30000" dirty="0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altLang="en-US" sz="2400" i="1" dirty="0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 mod n</a:t>
            </a:r>
            <a:r>
              <a:rPr lang="en-US" altLang="en-US" sz="2400" i="1" dirty="0"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400" dirty="0"/>
              <a:t>Correctness:  </a:t>
            </a:r>
            <a:r>
              <a:rPr lang="en-US" altLang="en-US" sz="2400" i="1" dirty="0" err="1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altLang="en-US" sz="2400" i="1" baseline="-25000" dirty="0" err="1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d,n</a:t>
            </a:r>
            <a:r>
              <a:rPr lang="en-US" altLang="en-US" sz="2400" dirty="0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en-US" sz="2400" i="1" dirty="0" err="1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E</a:t>
            </a:r>
            <a:r>
              <a:rPr lang="en-US" altLang="en-US" sz="2400" i="1" baseline="-25000" dirty="0" err="1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e,n</a:t>
            </a:r>
            <a:r>
              <a:rPr lang="en-US" altLang="en-US" sz="2400" dirty="0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en-US" sz="2400" i="1" dirty="0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m))</a:t>
            </a:r>
            <a:r>
              <a:rPr lang="en-US" altLang="en-US" sz="2400" i="1" dirty="0">
                <a:latin typeface="Times New Roman" pitchFamily="18" charset="0"/>
                <a:cs typeface="Times New Roman" pitchFamily="18" charset="0"/>
              </a:rPr>
              <a:t>= (m</a:t>
            </a:r>
            <a:r>
              <a:rPr lang="en-US" altLang="en-US" sz="2400" i="1" baseline="30000" dirty="0">
                <a:latin typeface="Times New Roman" pitchFamily="18" charset="0"/>
                <a:cs typeface="Times New Roman" pitchFamily="18" charset="0"/>
              </a:rPr>
              <a:t>e</a:t>
            </a:r>
            <a:r>
              <a:rPr lang="en-US" altLang="en-US" sz="2400" i="1" dirty="0"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en-US" sz="2400" i="1" baseline="30000" dirty="0"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altLang="en-US" sz="2400" i="1" dirty="0">
                <a:latin typeface="Times New Roman" pitchFamily="18" charset="0"/>
                <a:cs typeface="Times New Roman" pitchFamily="18" charset="0"/>
              </a:rPr>
              <a:t> = m</a:t>
            </a:r>
            <a:r>
              <a:rPr lang="en-US" altLang="en-US" sz="2400" i="1" baseline="30000" dirty="0">
                <a:latin typeface="Times New Roman" pitchFamily="18" charset="0"/>
                <a:cs typeface="Times New Roman" pitchFamily="18" charset="0"/>
              </a:rPr>
              <a:t>ed</a:t>
            </a:r>
            <a:r>
              <a:rPr lang="en-US" altLang="en-US" sz="2400" i="1" dirty="0">
                <a:latin typeface="Times New Roman" pitchFamily="18" charset="0"/>
                <a:cs typeface="Times New Roman" pitchFamily="18" charset="0"/>
              </a:rPr>
              <a:t> = m mod n</a:t>
            </a:r>
          </a:p>
          <a:p>
            <a:pPr marL="742950" lvl="1" indent="-285750" eaLnBrk="1" hangingPunct="1">
              <a:lnSpc>
                <a:spcPct val="90000"/>
              </a:lnSpc>
            </a:pPr>
            <a:r>
              <a:rPr lang="en-US" altLang="en-US" sz="2400" dirty="0"/>
              <a:t>Intuitively: </a:t>
            </a:r>
            <a:r>
              <a:rPr lang="en-US" altLang="en-US" sz="2400" i="1" dirty="0" err="1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ed</a:t>
            </a:r>
            <a:r>
              <a:rPr lang="en-US" altLang="en-US" sz="2400" i="1" dirty="0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=1 mod Φ(n)</a:t>
            </a:r>
            <a:r>
              <a:rPr lang="en-US" altLang="en-US" sz="2400" dirty="0"/>
              <a:t> </a:t>
            </a:r>
            <a:r>
              <a:rPr lang="en-US" altLang="en-US" sz="2400" dirty="0">
                <a:sym typeface="Wingdings" panose="05000000000000000000" pitchFamily="2" charset="2"/>
              </a:rPr>
              <a:t> </a:t>
            </a:r>
            <a:r>
              <a:rPr lang="en-US" altLang="en-US" sz="2400" i="1" dirty="0"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US" altLang="en-US" sz="2400" i="1" baseline="30000" dirty="0">
                <a:latin typeface="Times New Roman" pitchFamily="18" charset="0"/>
                <a:cs typeface="Times New Roman" pitchFamily="18" charset="0"/>
              </a:rPr>
              <a:t>ed</a:t>
            </a:r>
            <a:r>
              <a:rPr lang="en-US" altLang="en-US" sz="2400" i="1" dirty="0">
                <a:latin typeface="Times New Roman" pitchFamily="18" charset="0"/>
                <a:cs typeface="Times New Roman" pitchFamily="18" charset="0"/>
              </a:rPr>
              <a:t> = m mod n</a:t>
            </a:r>
            <a:endParaRPr lang="en-US" altLang="en-US" sz="2400" dirty="0"/>
          </a:p>
          <a:p>
            <a:pPr marL="415925" indent="-285750" eaLnBrk="1" hangingPunct="1">
              <a:lnSpc>
                <a:spcPct val="90000"/>
              </a:lnSpc>
            </a:pPr>
            <a:r>
              <a:rPr lang="en-US" altLang="en-US" sz="2400" dirty="0"/>
              <a:t>But why? Remember Euler’s theorem.</a:t>
            </a:r>
            <a:endParaRPr lang="en-US" altLang="en-US" sz="2400" i="1" dirty="0">
              <a:solidFill>
                <a:srgbClr val="00808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B9B4E68-1B66-42AD-BD20-81E7CA5FFC34}" type="slidenum">
              <a:rPr lang="he-IL" altLang="en-US"/>
              <a:pPr>
                <a:defRPr/>
              </a:pPr>
              <a:t>15</a:t>
            </a:fld>
            <a:endParaRPr lang="en-US" altLang="en-US"/>
          </a:p>
        </p:txBody>
      </p:sp>
      <p:sp>
        <p:nvSpPr>
          <p:cNvPr id="25606" name="Rectangle 3"/>
          <p:cNvSpPr>
            <a:spLocks noGrp="1" noChangeArrowheads="1"/>
          </p:cNvSpPr>
          <p:nvPr>
            <p:ph type="title"/>
          </p:nvPr>
        </p:nvSpPr>
        <p:spPr>
          <a:xfrm>
            <a:off x="631825" y="201613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 dirty="0"/>
              <a:t>RSA Public Key Cryptosystem</a:t>
            </a:r>
          </a:p>
        </p:txBody>
      </p:sp>
      <p:sp>
        <p:nvSpPr>
          <p:cNvPr id="25607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231229" y="965507"/>
            <a:ext cx="8755116" cy="5278131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800" dirty="0"/>
              <a:t>Correctness:  </a:t>
            </a:r>
            <a:r>
              <a:rPr lang="en-US" altLang="en-US" sz="2800" i="1" dirty="0" err="1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altLang="en-US" sz="2800" i="1" baseline="-25000" dirty="0" err="1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d,n</a:t>
            </a:r>
            <a:r>
              <a:rPr lang="en-US" altLang="en-US" sz="2800" dirty="0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en-US" sz="2800" i="1" dirty="0" err="1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E</a:t>
            </a:r>
            <a:r>
              <a:rPr lang="en-US" altLang="en-US" sz="2800" i="1" baseline="-25000" dirty="0" err="1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e,n</a:t>
            </a:r>
            <a:r>
              <a:rPr lang="en-US" altLang="en-US" sz="2800" dirty="0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en-US" sz="2800" i="1" dirty="0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m))</a:t>
            </a:r>
            <a:r>
              <a:rPr lang="en-US" altLang="en-US" sz="2800" i="1" dirty="0">
                <a:latin typeface="Times New Roman" pitchFamily="18" charset="0"/>
                <a:cs typeface="Times New Roman" pitchFamily="18" charset="0"/>
              </a:rPr>
              <a:t>= m</a:t>
            </a:r>
            <a:r>
              <a:rPr lang="en-US" altLang="en-US" sz="3200" i="1" baseline="30000" dirty="0">
                <a:latin typeface="Times New Roman" pitchFamily="18" charset="0"/>
                <a:cs typeface="Times New Roman" pitchFamily="18" charset="0"/>
              </a:rPr>
              <a:t>ed</a:t>
            </a:r>
            <a:r>
              <a:rPr lang="en-US" altLang="en-US" sz="3200" i="1" dirty="0">
                <a:latin typeface="Times New Roman" pitchFamily="18" charset="0"/>
                <a:cs typeface="Times New Roman" pitchFamily="18" charset="0"/>
              </a:rPr>
              <a:t> mod n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400" i="1" dirty="0"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US" altLang="en-US" sz="2800" i="1" baseline="30000" dirty="0">
                <a:latin typeface="Times New Roman" pitchFamily="18" charset="0"/>
                <a:cs typeface="Times New Roman" pitchFamily="18" charset="0"/>
              </a:rPr>
              <a:t>ed</a:t>
            </a:r>
            <a:r>
              <a:rPr lang="en-US" altLang="en-US" sz="2800" i="1" dirty="0"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en-US" sz="2400" i="1" dirty="0"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US" altLang="en-US" sz="2800" i="1" baseline="30000" dirty="0">
                <a:latin typeface="Times New Roman" pitchFamily="18" charset="0"/>
                <a:cs typeface="Times New Roman" pitchFamily="18" charset="0"/>
              </a:rPr>
              <a:t>ed</a:t>
            </a:r>
            <a:r>
              <a:rPr lang="en-US" altLang="en-US" sz="2800" i="1" dirty="0">
                <a:latin typeface="Times New Roman" pitchFamily="18" charset="0"/>
                <a:cs typeface="Times New Roman" pitchFamily="18" charset="0"/>
              </a:rPr>
              <a:t>= </a:t>
            </a:r>
            <a:r>
              <a:rPr lang="en-US" altLang="en-US" sz="2400" i="1" dirty="0"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US" altLang="en-US" sz="2800" i="1" baseline="30000" dirty="0">
                <a:latin typeface="Times New Roman" pitchFamily="18" charset="0"/>
                <a:cs typeface="Times New Roman" pitchFamily="18" charset="0"/>
              </a:rPr>
              <a:t>1+l </a:t>
            </a:r>
            <a:r>
              <a:rPr lang="el-GR" altLang="en-US" sz="2800" i="1" baseline="30000" dirty="0">
                <a:latin typeface="Times New Roman" pitchFamily="18" charset="0"/>
                <a:cs typeface="Times New Roman" pitchFamily="18" charset="0"/>
              </a:rPr>
              <a:t>Φ(</a:t>
            </a:r>
            <a:r>
              <a:rPr lang="en-US" altLang="en-US" sz="2800" i="1" baseline="30000" dirty="0">
                <a:latin typeface="Times New Roman" pitchFamily="18" charset="0"/>
                <a:cs typeface="Times New Roman" pitchFamily="18" charset="0"/>
              </a:rPr>
              <a:t>n) </a:t>
            </a:r>
            <a:r>
              <a:rPr lang="en-US" altLang="en-US" sz="2800" i="1" dirty="0"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en-US" sz="2400" i="1" dirty="0">
                <a:latin typeface="Times New Roman" pitchFamily="18" charset="0"/>
                <a:cs typeface="Times New Roman" pitchFamily="18" charset="0"/>
              </a:rPr>
              <a:t>m m</a:t>
            </a:r>
            <a:r>
              <a:rPr lang="en-US" altLang="en-US" sz="2800" i="1" baseline="30000" dirty="0">
                <a:latin typeface="Times New Roman" pitchFamily="18" charset="0"/>
                <a:cs typeface="Times New Roman" pitchFamily="18" charset="0"/>
              </a:rPr>
              <a:t>l </a:t>
            </a:r>
            <a:r>
              <a:rPr lang="el-GR" altLang="en-US" sz="2800" i="1" baseline="30000" dirty="0">
                <a:latin typeface="Times New Roman" pitchFamily="18" charset="0"/>
                <a:cs typeface="Times New Roman" pitchFamily="18" charset="0"/>
              </a:rPr>
              <a:t>Φ(</a:t>
            </a:r>
            <a:r>
              <a:rPr lang="en-US" altLang="en-US" sz="2800" i="1" baseline="30000" dirty="0">
                <a:latin typeface="Times New Roman" pitchFamily="18" charset="0"/>
                <a:cs typeface="Times New Roman" pitchFamily="18" charset="0"/>
              </a:rPr>
              <a:t>n) </a:t>
            </a:r>
            <a:r>
              <a:rPr lang="en-US" altLang="en-US" sz="2800" i="1" dirty="0">
                <a:latin typeface="Times New Roman" pitchFamily="18" charset="0"/>
                <a:cs typeface="Times New Roman" pitchFamily="18" charset="0"/>
              </a:rPr>
              <a:t>=m (</a:t>
            </a:r>
            <a:r>
              <a:rPr lang="en-US" altLang="en-US" sz="2400" i="1" dirty="0"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l-GR" altLang="en-US" sz="2800" i="1" baseline="30000" dirty="0">
                <a:latin typeface="Times New Roman" pitchFamily="18" charset="0"/>
                <a:cs typeface="Times New Roman" pitchFamily="18" charset="0"/>
              </a:rPr>
              <a:t>Φ(</a:t>
            </a:r>
            <a:r>
              <a:rPr lang="en-US" altLang="en-US" sz="2800" i="1" baseline="30000" dirty="0">
                <a:latin typeface="Times New Roman" pitchFamily="18" charset="0"/>
                <a:cs typeface="Times New Roman" pitchFamily="18" charset="0"/>
              </a:rPr>
              <a:t>n)</a:t>
            </a:r>
            <a:r>
              <a:rPr lang="en-US" altLang="en-US" sz="2800" i="1" dirty="0">
                <a:latin typeface="Times New Roman" pitchFamily="18" charset="0"/>
                <a:cs typeface="Times New Roman" pitchFamily="18" charset="0"/>
              </a:rPr>
              <a:t> )</a:t>
            </a:r>
            <a:r>
              <a:rPr lang="en-US" altLang="en-US" sz="2800" i="1" baseline="30000" dirty="0">
                <a:latin typeface="Times New Roman" pitchFamily="18" charset="0"/>
                <a:cs typeface="Times New Roman" pitchFamily="18" charset="0"/>
              </a:rPr>
              <a:t>l </a:t>
            </a:r>
            <a:endParaRPr lang="en-US" altLang="en-US" sz="2800" i="1" dirty="0">
              <a:latin typeface="Times New Roman" pitchFamily="18" charset="0"/>
              <a:cs typeface="Times New Roman" pitchFamily="18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en-US" sz="2400" i="1" dirty="0"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US" altLang="en-US" sz="2800" i="1" baseline="30000" dirty="0">
                <a:latin typeface="Times New Roman" pitchFamily="18" charset="0"/>
                <a:cs typeface="Times New Roman" pitchFamily="18" charset="0"/>
              </a:rPr>
              <a:t>ed </a:t>
            </a:r>
            <a:r>
              <a:rPr lang="en-US" altLang="en-US" sz="2800" i="1" dirty="0">
                <a:latin typeface="Times New Roman" pitchFamily="18" charset="0"/>
                <a:cs typeface="Times New Roman" pitchFamily="18" charset="0"/>
              </a:rPr>
              <a:t>mod n =m (</a:t>
            </a:r>
            <a:r>
              <a:rPr lang="en-US" altLang="en-US" sz="2400" i="1" dirty="0"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l-GR" altLang="en-US" sz="2800" i="1" baseline="30000" dirty="0">
                <a:latin typeface="Times New Roman" pitchFamily="18" charset="0"/>
                <a:cs typeface="Times New Roman" pitchFamily="18" charset="0"/>
              </a:rPr>
              <a:t>Φ(</a:t>
            </a:r>
            <a:r>
              <a:rPr lang="en-US" altLang="en-US" sz="2800" i="1" baseline="30000" dirty="0">
                <a:latin typeface="Times New Roman" pitchFamily="18" charset="0"/>
                <a:cs typeface="Times New Roman" pitchFamily="18" charset="0"/>
              </a:rPr>
              <a:t>n)</a:t>
            </a:r>
            <a:r>
              <a:rPr lang="en-US" altLang="en-US" sz="2800" i="1" dirty="0">
                <a:latin typeface="Times New Roman" pitchFamily="18" charset="0"/>
                <a:cs typeface="Times New Roman" pitchFamily="18" charset="0"/>
              </a:rPr>
              <a:t> mod n )</a:t>
            </a:r>
            <a:r>
              <a:rPr lang="en-US" altLang="en-US" sz="2800" i="1" baseline="30000" dirty="0">
                <a:latin typeface="Times New Roman" pitchFamily="18" charset="0"/>
                <a:cs typeface="Times New Roman" pitchFamily="18" charset="0"/>
              </a:rPr>
              <a:t>l </a:t>
            </a:r>
            <a:r>
              <a:rPr lang="en-US" altLang="en-US" sz="2800" i="1" dirty="0">
                <a:latin typeface="Times New Roman" pitchFamily="18" charset="0"/>
                <a:cs typeface="Times New Roman" pitchFamily="18" charset="0"/>
              </a:rPr>
              <a:t>mod n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800" dirty="0" err="1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Eulers’Theorem</a:t>
            </a:r>
            <a:r>
              <a:rPr lang="en-US" altLang="en-US" sz="2800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: </a:t>
            </a:r>
            <a:r>
              <a:rPr lang="en-US" altLang="en-US" sz="2800" i="1" dirty="0">
                <a:solidFill>
                  <a:srgbClr val="FF00FF"/>
                </a:solidFill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l-GR" altLang="en-US" sz="2800" i="1" baseline="30000" dirty="0">
                <a:solidFill>
                  <a:srgbClr val="FF00FF"/>
                </a:solidFill>
                <a:latin typeface="Times New Roman" pitchFamily="18" charset="0"/>
                <a:cs typeface="Times New Roman" pitchFamily="18" charset="0"/>
              </a:rPr>
              <a:t>Φ</a:t>
            </a:r>
            <a:r>
              <a:rPr lang="en-US" altLang="en-US" sz="2800" i="1" baseline="30000" dirty="0">
                <a:solidFill>
                  <a:srgbClr val="FF00FF"/>
                </a:solidFill>
                <a:latin typeface="Times New Roman" pitchFamily="18" charset="0"/>
                <a:cs typeface="Times New Roman" pitchFamily="18" charset="0"/>
              </a:rPr>
              <a:t>(n) </a:t>
            </a:r>
            <a:r>
              <a:rPr lang="en-US" altLang="en-US" sz="2800" i="1" dirty="0">
                <a:solidFill>
                  <a:srgbClr val="FF00FF"/>
                </a:solidFill>
                <a:latin typeface="Times New Roman" pitchFamily="18" charset="0"/>
                <a:cs typeface="Times New Roman" pitchFamily="18" charset="0"/>
              </a:rPr>
              <a:t>mod n=1 mod n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800" i="1" dirty="0">
                <a:solidFill>
                  <a:srgbClr val="FF00FF"/>
                </a:solidFill>
                <a:latin typeface="Times New Roman" pitchFamily="18" charset="0"/>
                <a:cs typeface="Times New Roman" pitchFamily="18" charset="0"/>
                <a:sym typeface="Wingdings" panose="05000000000000000000" pitchFamily="2" charset="2"/>
              </a:rPr>
              <a:t> </a:t>
            </a:r>
            <a:r>
              <a:rPr lang="en-US" altLang="en-US" sz="2800" i="1" dirty="0" err="1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altLang="en-US" sz="2800" i="1" baseline="-25000" dirty="0" err="1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d,n</a:t>
            </a:r>
            <a:r>
              <a:rPr lang="en-US" altLang="en-US" sz="2800" dirty="0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en-US" sz="2800" i="1" dirty="0" err="1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E</a:t>
            </a:r>
            <a:r>
              <a:rPr lang="en-US" altLang="en-US" sz="2800" i="1" baseline="-25000" dirty="0" err="1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e,n</a:t>
            </a:r>
            <a:r>
              <a:rPr lang="en-US" altLang="en-US" sz="2800" dirty="0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en-US" sz="2800" i="1" dirty="0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m))</a:t>
            </a:r>
            <a:r>
              <a:rPr lang="en-US" altLang="en-US" sz="2800" i="1" dirty="0">
                <a:latin typeface="Times New Roman" pitchFamily="18" charset="0"/>
                <a:cs typeface="Times New Roman" pitchFamily="18" charset="0"/>
              </a:rPr>
              <a:t>= m</a:t>
            </a:r>
            <a:r>
              <a:rPr lang="en-US" altLang="en-US" sz="3200" i="1" baseline="30000" dirty="0">
                <a:latin typeface="Times New Roman" pitchFamily="18" charset="0"/>
                <a:cs typeface="Times New Roman" pitchFamily="18" charset="0"/>
              </a:rPr>
              <a:t>ed</a:t>
            </a:r>
            <a:r>
              <a:rPr lang="en-US" altLang="en-US" sz="3200" i="1" dirty="0">
                <a:latin typeface="Times New Roman" pitchFamily="18" charset="0"/>
                <a:cs typeface="Times New Roman" pitchFamily="18" charset="0"/>
              </a:rPr>
              <a:t> mod n=m 1</a:t>
            </a:r>
            <a:r>
              <a:rPr lang="en-US" altLang="en-US" sz="3200" i="1" baseline="30000" dirty="0">
                <a:latin typeface="Times New Roman" pitchFamily="18" charset="0"/>
                <a:cs typeface="Times New Roman" pitchFamily="18" charset="0"/>
              </a:rPr>
              <a:t>l </a:t>
            </a:r>
            <a:r>
              <a:rPr lang="en-US" altLang="en-US" sz="3200" i="1" dirty="0">
                <a:latin typeface="Times New Roman" pitchFamily="18" charset="0"/>
                <a:cs typeface="Times New Roman" pitchFamily="18" charset="0"/>
              </a:rPr>
              <a:t>mod n =m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3200" dirty="0"/>
              <a:t>Comments: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800" i="1" dirty="0">
                <a:latin typeface="Times New Roman" pitchFamily="18" charset="0"/>
                <a:cs typeface="Times New Roman" pitchFamily="18" charset="0"/>
              </a:rPr>
              <a:t>m&lt;n </a:t>
            </a:r>
            <a:r>
              <a:rPr lang="en-US" altLang="en-US" sz="2800" i="1" dirty="0">
                <a:latin typeface="Times New Roman" pitchFamily="18" charset="0"/>
                <a:cs typeface="Times New Roman" pitchFamily="18" charset="0"/>
                <a:sym typeface="Wingdings" panose="05000000000000000000" pitchFamily="2" charset="2"/>
              </a:rPr>
              <a:t> m= m mod n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800" dirty="0" err="1">
                <a:solidFill>
                  <a:srgbClr val="FF0000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Eulers</a:t>
            </a:r>
            <a:r>
              <a:rPr lang="en-US" altLang="en-US" sz="2800" dirty="0">
                <a:solidFill>
                  <a:srgbClr val="FF0000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’ Theorem holds (only) if </a:t>
            </a:r>
            <a:r>
              <a:rPr lang="en-US" altLang="en-US" sz="2800" i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  <a:sym typeface="Wingdings" panose="05000000000000000000" pitchFamily="2" charset="2"/>
              </a:rPr>
              <a:t>m, n </a:t>
            </a:r>
            <a:r>
              <a:rPr lang="en-US" altLang="en-US" sz="2800" dirty="0">
                <a:solidFill>
                  <a:srgbClr val="FF0000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are co-primes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If not co-primes? Use Chinese Reminder Theorem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en-US" sz="2000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A nice, not very complex argument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en-US" sz="2000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But: beyond our scope – take Crypto!</a:t>
            </a:r>
            <a:endParaRPr lang="en-US" altLang="en-US" sz="2000" i="1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7701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60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60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560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560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560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560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560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560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07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RSA Problem and Assumption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23069" y="1057275"/>
                <a:ext cx="8229600" cy="4903224"/>
              </a:xfrm>
            </p:spPr>
            <p:txBody>
              <a:bodyPr/>
              <a:lstStyle/>
              <a:p>
                <a:r>
                  <a:rPr lang="en-US" sz="2200" dirty="0"/>
                  <a:t>RSA problem: Find </a:t>
                </a:r>
                <a:r>
                  <a:rPr lang="en-US" altLang="en-US" sz="2200" i="1" dirty="0">
                    <a:solidFill>
                      <a:srgbClr val="008080"/>
                    </a:solidFill>
                    <a:latin typeface="Times New Roman" pitchFamily="18" charset="0"/>
                    <a:cs typeface="Times New Roman" pitchFamily="18" charset="0"/>
                  </a:rPr>
                  <a:t>m , </a:t>
                </a:r>
                <a:r>
                  <a:rPr lang="en-US" sz="2200" dirty="0"/>
                  <a:t>given </a:t>
                </a:r>
                <a:r>
                  <a:rPr lang="en-US" sz="2200" i="1" dirty="0">
                    <a:solidFill>
                      <a:srgbClr val="008080"/>
                    </a:solidFill>
                    <a:latin typeface="Times New Roman" pitchFamily="18" charset="0"/>
                    <a:cs typeface="Times New Roman" pitchFamily="18" charset="0"/>
                  </a:rPr>
                  <a:t>(</a:t>
                </a:r>
                <a:r>
                  <a:rPr lang="en-US" altLang="en-US" sz="2200" i="1" dirty="0" err="1">
                    <a:solidFill>
                      <a:srgbClr val="008080"/>
                    </a:solidFill>
                    <a:latin typeface="Times New Roman" pitchFamily="18" charset="0"/>
                    <a:cs typeface="Times New Roman" pitchFamily="18" charset="0"/>
                  </a:rPr>
                  <a:t>n,e</a:t>
                </a:r>
                <a:r>
                  <a:rPr lang="en-US" altLang="en-US" sz="2200" i="1" dirty="0">
                    <a:solidFill>
                      <a:srgbClr val="008080"/>
                    </a:solidFill>
                    <a:latin typeface="Times New Roman" pitchFamily="18" charset="0"/>
                    <a:cs typeface="Times New Roman" pitchFamily="18" charset="0"/>
                  </a:rPr>
                  <a:t>)</a:t>
                </a:r>
                <a:r>
                  <a:rPr lang="en-US" sz="2200" dirty="0"/>
                  <a:t> and ‘ciphertext’ value </a:t>
                </a:r>
                <a:r>
                  <a:rPr lang="en-US" altLang="en-US" sz="2200" i="1" dirty="0">
                    <a:solidFill>
                      <a:srgbClr val="008080"/>
                    </a:solidFill>
                    <a:latin typeface="Times New Roman" pitchFamily="18" charset="0"/>
                    <a:cs typeface="Times New Roman" pitchFamily="18" charset="0"/>
                  </a:rPr>
                  <a:t>c=m</a:t>
                </a:r>
                <a:r>
                  <a:rPr lang="en-US" altLang="en-US" sz="2200" i="1" baseline="30000" dirty="0">
                    <a:solidFill>
                      <a:srgbClr val="008080"/>
                    </a:solidFill>
                    <a:latin typeface="Times New Roman" pitchFamily="18" charset="0"/>
                    <a:cs typeface="Times New Roman" pitchFamily="18" charset="0"/>
                  </a:rPr>
                  <a:t>e</a:t>
                </a:r>
                <a:r>
                  <a:rPr lang="en-US" altLang="en-US" sz="2200" i="1" dirty="0">
                    <a:solidFill>
                      <a:srgbClr val="008080"/>
                    </a:solidFill>
                    <a:latin typeface="Times New Roman" pitchFamily="18" charset="0"/>
                    <a:cs typeface="Times New Roman" pitchFamily="18" charset="0"/>
                  </a:rPr>
                  <a:t> mod n</a:t>
                </a:r>
              </a:p>
              <a:p>
                <a:r>
                  <a:rPr lang="en-US" sz="2200" dirty="0"/>
                  <a:t>RSA assumption: if </a:t>
                </a:r>
                <a:r>
                  <a:rPr lang="en-US" sz="2200" i="1" dirty="0">
                    <a:solidFill>
                      <a:srgbClr val="008080"/>
                    </a:solidFill>
                    <a:latin typeface="Times New Roman" pitchFamily="18" charset="0"/>
                    <a:cs typeface="Times New Roman" pitchFamily="18" charset="0"/>
                  </a:rPr>
                  <a:t>(</a:t>
                </a:r>
                <a:r>
                  <a:rPr lang="en-US" altLang="en-US" sz="2200" i="1" dirty="0" err="1">
                    <a:solidFill>
                      <a:srgbClr val="008080"/>
                    </a:solidFill>
                    <a:latin typeface="Times New Roman" pitchFamily="18" charset="0"/>
                    <a:cs typeface="Times New Roman" pitchFamily="18" charset="0"/>
                  </a:rPr>
                  <a:t>n,e</a:t>
                </a:r>
                <a:r>
                  <a:rPr lang="en-US" altLang="en-US" sz="2200" i="1" dirty="0">
                    <a:solidFill>
                      <a:srgbClr val="008080"/>
                    </a:solidFill>
                    <a:latin typeface="Times New Roman" pitchFamily="18" charset="0"/>
                    <a:cs typeface="Times New Roman" pitchFamily="18" charset="0"/>
                  </a:rPr>
                  <a:t>)</a:t>
                </a:r>
                <a:r>
                  <a:rPr lang="en-US" sz="2200" dirty="0"/>
                  <a:t> are chosen `correctly’, then the RSA problem is `hard’</a:t>
                </a:r>
              </a:p>
              <a:p>
                <a:pPr lvl="1"/>
                <a:r>
                  <a:rPr lang="en-US" sz="2200" dirty="0"/>
                  <a:t>I.e., no efficient algorithm can find </a:t>
                </a:r>
                <a:r>
                  <a:rPr lang="en-US" altLang="en-US" sz="2200" i="1" dirty="0">
                    <a:solidFill>
                      <a:srgbClr val="008080"/>
                    </a:solidFill>
                    <a:latin typeface="Times New Roman" pitchFamily="18" charset="0"/>
                    <a:cs typeface="Times New Roman" pitchFamily="18" charset="0"/>
                  </a:rPr>
                  <a:t>m</a:t>
                </a:r>
                <a:r>
                  <a:rPr lang="en-US" sz="2200" dirty="0"/>
                  <a:t> with non-negligible probability</a:t>
                </a:r>
              </a:p>
              <a:p>
                <a:pPr lvl="1"/>
                <a:r>
                  <a:rPr lang="en-US" sz="2200" dirty="0"/>
                  <a:t>For `large’ </a:t>
                </a:r>
                <a:r>
                  <a:rPr lang="en-US" altLang="en-US" sz="2200" i="1" dirty="0">
                    <a:solidFill>
                      <a:srgbClr val="008080"/>
                    </a:solidFill>
                    <a:latin typeface="Times New Roman" pitchFamily="18" charset="0"/>
                    <a:cs typeface="Times New Roman" pitchFamily="18" charset="0"/>
                  </a:rPr>
                  <a:t>n</a:t>
                </a:r>
                <a:r>
                  <a:rPr lang="en-US" sz="2200" dirty="0"/>
                  <a:t> and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𝑚</m:t>
                    </m:r>
                    <m:groupChr>
                      <m:groupChrPr>
                        <m:chr m:val="←"/>
                        <m:vertJc m:val="bot"/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sz="2200" b="0" i="1" smtClean="0">
                            <a:latin typeface="Cambria Math" panose="02040503050406030204" pitchFamily="18" charset="0"/>
                          </a:rPr>
                          <m:t>$</m:t>
                        </m:r>
                      </m:e>
                    </m:groupCh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{1,…,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2200" dirty="0"/>
                  <a:t> </a:t>
                </a:r>
              </a:p>
              <a:p>
                <a:r>
                  <a:rPr lang="en-US" sz="2200" dirty="0"/>
                  <a:t>Relation between RSA and factoring:</a:t>
                </a:r>
              </a:p>
              <a:p>
                <a:pPr lvl="1"/>
                <a:r>
                  <a:rPr lang="en-US" sz="2200" dirty="0"/>
                  <a:t>Factoring algorithm </a:t>
                </a:r>
                <a:r>
                  <a:rPr lang="en-US" sz="2200" dirty="0">
                    <a:sym typeface="Wingdings" panose="05000000000000000000" pitchFamily="2" charset="2"/>
                  </a:rPr>
                  <a:t> algorithm to ‘break’ RSA</a:t>
                </a:r>
              </a:p>
              <a:p>
                <a:pPr lvl="2"/>
                <a:r>
                  <a:rPr lang="en-US" sz="1800" dirty="0">
                    <a:sym typeface="Wingdings" panose="05000000000000000000" pitchFamily="2" charset="2"/>
                  </a:rPr>
                  <a:t>Simply use that to find the factors of n, then </a:t>
                </a:r>
                <a:r>
                  <a:rPr lang="en-US" altLang="en-US" sz="1800" i="1" dirty="0" err="1">
                    <a:latin typeface="Times New Roman" pitchFamily="18" charset="0"/>
                    <a:cs typeface="Times New Roman" pitchFamily="18" charset="0"/>
                  </a:rPr>
                  <a:t>Φ</a:t>
                </a:r>
                <a:r>
                  <a:rPr lang="en-US" altLang="en-US" sz="1800" i="1" dirty="0">
                    <a:latin typeface="Times New Roman" pitchFamily="18" charset="0"/>
                    <a:cs typeface="Times New Roman" pitchFamily="18" charset="0"/>
                  </a:rPr>
                  <a:t>(n) , </a:t>
                </a:r>
                <a:r>
                  <a:rPr lang="en-US" altLang="en-US" sz="1800" dirty="0">
                    <a:latin typeface="Times New Roman" pitchFamily="18" charset="0"/>
                    <a:cs typeface="Times New Roman" pitchFamily="18" charset="0"/>
                  </a:rPr>
                  <a:t>then compute the decryption key so you can reveal m.</a:t>
                </a:r>
                <a:endParaRPr lang="en-US" sz="1800" dirty="0">
                  <a:sym typeface="Wingdings" panose="05000000000000000000" pitchFamily="2" charset="2"/>
                </a:endParaRPr>
              </a:p>
              <a:p>
                <a:pPr lvl="1"/>
                <a:r>
                  <a:rPr lang="en-US" sz="2200" dirty="0">
                    <a:sym typeface="Wingdings" panose="05000000000000000000" pitchFamily="2" charset="2"/>
                  </a:rPr>
                  <a:t>But: RSA-breaking may </a:t>
                </a:r>
                <a:r>
                  <a:rPr lang="en-US" sz="2200" i="1" u="sng" dirty="0">
                    <a:sym typeface="Wingdings" panose="05000000000000000000" pitchFamily="2" charset="2"/>
                  </a:rPr>
                  <a:t>not </a:t>
                </a:r>
                <a:r>
                  <a:rPr lang="en-US" sz="2200" dirty="0">
                    <a:sym typeface="Wingdings" panose="05000000000000000000" pitchFamily="2" charset="2"/>
                  </a:rPr>
                  <a:t>allow factoring </a:t>
                </a:r>
                <a:endParaRPr lang="en-US" sz="22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23069" y="1057275"/>
                <a:ext cx="8229600" cy="4903224"/>
              </a:xfrm>
              <a:blipFill>
                <a:blip r:embed="rId2"/>
                <a:stretch>
                  <a:fillRect l="-154" t="-7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528848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RSA PKC Security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3069" y="978924"/>
            <a:ext cx="8229600" cy="4981575"/>
          </a:xfrm>
        </p:spPr>
        <p:txBody>
          <a:bodyPr/>
          <a:lstStyle/>
          <a:p>
            <a:r>
              <a:rPr lang="en-US" sz="2400" dirty="0"/>
              <a:t>It is a deterministic encryption scheme </a:t>
            </a:r>
            <a:r>
              <a:rPr lang="en-US" sz="2400" dirty="0">
                <a:sym typeface="Wingdings" pitchFamily="2" charset="2"/>
              </a:rPr>
              <a:t> cannot be IND-CPA secure.</a:t>
            </a:r>
            <a:endParaRPr lang="en-US" altLang="en-US" sz="2400" i="1" dirty="0">
              <a:solidFill>
                <a:srgbClr val="008080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US" sz="2400" dirty="0"/>
              <a:t>RSA assumption does not rule out exposure of partial information about the plaintext.</a:t>
            </a:r>
          </a:p>
          <a:p>
            <a:pPr marL="0" indent="0">
              <a:buNone/>
            </a:pPr>
            <a:endParaRPr lang="en-US" sz="2400" dirty="0"/>
          </a:p>
          <a:p>
            <a:pPr marL="0" indent="0" algn="ctr">
              <a:buNone/>
            </a:pPr>
            <a:r>
              <a:rPr lang="en-US" sz="2400" i="1" dirty="0">
                <a:solidFill>
                  <a:srgbClr val="FF00FF"/>
                </a:solidFill>
              </a:rPr>
              <a:t>A solution: apply a random padding to the plaintext then encrypt using RSA.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17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119567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F0D76F-E1A3-4951-AEAA-97D3A27CE7FC}" type="slidenum">
              <a:rPr lang="he-IL" altLang="en-US"/>
              <a:pPr>
                <a:defRPr/>
              </a:pPr>
              <a:t>18</a:t>
            </a:fld>
            <a:endParaRPr lang="en-US" altLang="en-US"/>
          </a:p>
        </p:txBody>
      </p:sp>
      <p:sp>
        <p:nvSpPr>
          <p:cNvPr id="32773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74625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 dirty="0"/>
              <a:t>Padded RSA</a:t>
            </a:r>
          </a:p>
        </p:txBody>
      </p:sp>
      <p:sp>
        <p:nvSpPr>
          <p:cNvPr id="3277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7656" y="989628"/>
            <a:ext cx="8548687" cy="41148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600" dirty="0">
                <a:solidFill>
                  <a:srgbClr val="FF00FF"/>
                </a:solidFill>
              </a:rPr>
              <a:t>Pad and </a:t>
            </a:r>
            <a:r>
              <a:rPr lang="en-US" altLang="en-US" sz="2600" dirty="0" err="1">
                <a:solidFill>
                  <a:srgbClr val="FF00FF"/>
                </a:solidFill>
              </a:rPr>
              <a:t>Unpad</a:t>
            </a:r>
            <a:r>
              <a:rPr lang="en-US" altLang="en-US" sz="2600" dirty="0">
                <a:solidFill>
                  <a:srgbClr val="FF00FF"/>
                </a:solidFill>
              </a:rPr>
              <a:t> functions:</a:t>
            </a:r>
            <a:br>
              <a:rPr lang="en-US" altLang="en-US" sz="2600" dirty="0">
                <a:solidFill>
                  <a:srgbClr val="FF00FF"/>
                </a:solidFill>
              </a:rPr>
            </a:br>
            <a:r>
              <a:rPr lang="en-US" altLang="en-US" sz="2600" dirty="0">
                <a:solidFill>
                  <a:srgbClr val="FF00FF"/>
                </a:solidFill>
              </a:rPr>
              <a:t>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200" dirty="0">
                <a:solidFill>
                  <a:srgbClr val="FF00FF"/>
                </a:solidFill>
              </a:rPr>
              <a:t>Encryption with padding: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200" dirty="0">
                <a:solidFill>
                  <a:srgbClr val="FF00FF"/>
                </a:solidFill>
              </a:rPr>
              <a:t>Decryption with </a:t>
            </a:r>
            <a:r>
              <a:rPr lang="en-US" altLang="en-US" sz="2200" dirty="0" err="1">
                <a:solidFill>
                  <a:srgbClr val="FF00FF"/>
                </a:solidFill>
              </a:rPr>
              <a:t>unpad</a:t>
            </a:r>
            <a:r>
              <a:rPr lang="en-US" altLang="en-US" sz="2200" dirty="0">
                <a:solidFill>
                  <a:srgbClr val="FF00FF"/>
                </a:solidFill>
              </a:rPr>
              <a:t>:</a:t>
            </a:r>
            <a:br>
              <a:rPr lang="en-US" altLang="en-US" sz="2200" dirty="0">
                <a:solidFill>
                  <a:srgbClr val="FF00FF"/>
                </a:solidFill>
              </a:rPr>
            </a:br>
            <a:endParaRPr lang="en-US" altLang="en-US" sz="2200" dirty="0">
              <a:solidFill>
                <a:srgbClr val="FF00FF"/>
              </a:solidFill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en-US" sz="2400" dirty="0"/>
              <a:t>So it adds randomization to Prevent detection of repeating plaintext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400" dirty="0"/>
              <a:t>Padding must be done carefully; certain padding algorithms still do not guarantee CPA security.</a:t>
            </a:r>
          </a:p>
        </p:txBody>
      </p:sp>
      <p:graphicFrame>
        <p:nvGraphicFramePr>
          <p:cNvPr id="32775" name="Object 4"/>
          <p:cNvGraphicFramePr>
            <a:graphicFrameLocks noChangeAspect="1"/>
          </p:cNvGraphicFramePr>
          <p:nvPr/>
        </p:nvGraphicFramePr>
        <p:xfrm>
          <a:off x="4609199" y="1496301"/>
          <a:ext cx="3724275" cy="1243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משוואה" r:id="rId3" imgW="1447560" imgH="482400" progId="Equation.3">
                  <p:embed/>
                </p:oleObj>
              </mc:Choice>
              <mc:Fallback>
                <p:oleObj name="משוואה" r:id="rId3" imgW="1447560" imgH="482400" progId="Equation.3">
                  <p:embed/>
                  <p:pic>
                    <p:nvPicPr>
                      <p:cNvPr id="32775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09199" y="1496301"/>
                        <a:ext cx="3724275" cy="1243012"/>
                      </a:xfrm>
                      <a:prstGeom prst="rect">
                        <a:avLst/>
                      </a:prstGeom>
                      <a:solidFill>
                        <a:srgbClr val="FFCCFF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4"/>
          <p:cNvGraphicFramePr>
            <a:graphicFrameLocks noChangeAspect="1"/>
          </p:cNvGraphicFramePr>
          <p:nvPr/>
        </p:nvGraphicFramePr>
        <p:xfrm>
          <a:off x="4609199" y="898930"/>
          <a:ext cx="3727450" cy="523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משוואה" r:id="rId5" imgW="1447560" imgH="203040" progId="Equation.3">
                  <p:embed/>
                </p:oleObj>
              </mc:Choice>
              <mc:Fallback>
                <p:oleObj name="משוואה" r:id="rId5" imgW="1447560" imgH="203040" progId="Equation.3">
                  <p:embed/>
                  <p:pic>
                    <p:nvPicPr>
                      <p:cNvPr id="9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09199" y="898930"/>
                        <a:ext cx="3727450" cy="523875"/>
                      </a:xfrm>
                      <a:prstGeom prst="rect">
                        <a:avLst/>
                      </a:prstGeom>
                      <a:solidFill>
                        <a:srgbClr val="FFCCFF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147488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220663" y="420688"/>
            <a:ext cx="8923337" cy="2888569"/>
          </a:xfrm>
        </p:spPr>
        <p:txBody>
          <a:bodyPr/>
          <a:lstStyle/>
          <a:p>
            <a:pPr algn="ctr"/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  <a:t>Digital Signature</a:t>
            </a: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endParaRPr lang="en-US" sz="3000" i="1" dirty="0"/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31DE1B47-CE65-DC44-99C8-A4BC601BA211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19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30317587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51B9FA-F0CD-214F-8801-A83CE6EB1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60C1A4-0F85-4E45-9F45-2D6AC6B2BE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dirty="0"/>
              <a:t>Public key encryption.</a:t>
            </a:r>
          </a:p>
          <a:p>
            <a:pPr>
              <a:buFont typeface="Wingdings" pitchFamily="2" charset="2"/>
              <a:buChar char="q"/>
            </a:pPr>
            <a:r>
              <a:rPr lang="en-US" dirty="0"/>
              <a:t>Digital signatures.</a:t>
            </a:r>
          </a:p>
          <a:p>
            <a:pPr>
              <a:buFont typeface="Wingdings" pitchFamily="2" charset="2"/>
              <a:buChar char="q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73142B-9D9F-4744-AC12-E2B1DDF953B2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2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22418284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E84ED7-2943-4A13-B190-0526DF27452B}" type="slidenum">
              <a:rPr lang="he-IL" altLang="en-US"/>
              <a:pPr>
                <a:defRPr/>
              </a:pPr>
              <a:t>20</a:t>
            </a:fld>
            <a:endParaRPr lang="en-US" altLang="en-US"/>
          </a:p>
        </p:txBody>
      </p:sp>
      <p:sp>
        <p:nvSpPr>
          <p:cNvPr id="4101" name="Rectangle 2"/>
          <p:cNvSpPr>
            <a:spLocks noGrp="1" noChangeArrowheads="1"/>
          </p:cNvSpPr>
          <p:nvPr>
            <p:ph type="title"/>
          </p:nvPr>
        </p:nvSpPr>
        <p:spPr>
          <a:xfrm>
            <a:off x="673100" y="241300"/>
            <a:ext cx="7772400" cy="696759"/>
          </a:xfrm>
        </p:spPr>
        <p:txBody>
          <a:bodyPr/>
          <a:lstStyle/>
          <a:p>
            <a:pPr eaLnBrk="1" hangingPunct="1"/>
            <a:r>
              <a:rPr lang="en-US" altLang="en-US" sz="3200" dirty="0"/>
              <a:t>Public Key Digital Signatures</a:t>
            </a:r>
          </a:p>
        </p:txBody>
      </p:sp>
      <p:sp>
        <p:nvSpPr>
          <p:cNvPr id="410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00512" y="3933610"/>
            <a:ext cx="8186287" cy="2133291"/>
          </a:xfrm>
        </p:spPr>
        <p:txBody>
          <a:bodyPr/>
          <a:lstStyle/>
          <a:p>
            <a:pPr marL="341313" indent="-341313" defTabSz="449263" eaLnBrk="1" hangingPunct="1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400" dirty="0"/>
              <a:t>Sign using a private, secret signing key (</a:t>
            </a:r>
            <a:r>
              <a:rPr lang="en-US" altLang="he-IL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A.s </a:t>
            </a:r>
            <a:r>
              <a:rPr lang="en-GB" altLang="en-US" sz="2400" dirty="0"/>
              <a:t>for Alice)</a:t>
            </a:r>
          </a:p>
          <a:p>
            <a:pPr marL="341313" indent="-341313" defTabSz="449263" eaLnBrk="1" hangingPunct="1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400" dirty="0"/>
              <a:t>Validate using a </a:t>
            </a:r>
            <a:r>
              <a:rPr lang="en-GB" altLang="en-US" sz="2400" u="sng" dirty="0"/>
              <a:t>public</a:t>
            </a:r>
            <a:r>
              <a:rPr lang="en-GB" altLang="en-US" sz="2400" dirty="0"/>
              <a:t> verification key (</a:t>
            </a:r>
            <a:r>
              <a:rPr lang="en-US" altLang="he-IL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A.v</a:t>
            </a:r>
            <a:r>
              <a:rPr lang="en-US" altLang="he-IL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altLang="en-US" sz="2400" dirty="0"/>
              <a:t>for Alice)</a:t>
            </a:r>
          </a:p>
          <a:p>
            <a:pPr marL="341313" indent="-341313" defTabSz="449263" eaLnBrk="1" hangingPunct="1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400" dirty="0"/>
              <a:t>Everybody can validate signatures at any time</a:t>
            </a:r>
          </a:p>
          <a:p>
            <a:pPr marL="668338" lvl="1" defTabSz="449263" eaLnBrk="1" hangingPunct="1">
              <a:lnSpc>
                <a:spcPct val="90000"/>
              </a:lnSpc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000" dirty="0"/>
              <a:t>Provides authentication, integrity </a:t>
            </a:r>
            <a:r>
              <a:rPr lang="en-GB" altLang="en-US" sz="2000" b="1" u="sng" dirty="0"/>
              <a:t>and</a:t>
            </a:r>
            <a:r>
              <a:rPr lang="en-GB" altLang="en-US" sz="2000" dirty="0"/>
              <a:t> evidence / non-repudiation</a:t>
            </a:r>
          </a:p>
          <a:p>
            <a:pPr marL="668338" lvl="1" defTabSz="449263" eaLnBrk="1" hangingPunct="1">
              <a:lnSpc>
                <a:spcPct val="90000"/>
              </a:lnSpc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000" dirty="0"/>
              <a:t>MAC: ‘just’ authentication + integrity, no evidence, can repudiate</a:t>
            </a:r>
            <a:endParaRPr lang="en-US" altLang="en-US" sz="2400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1EEDAE1-DAE8-4931-AF0B-3201916E57FA}"/>
              </a:ext>
            </a:extLst>
          </p:cNvPr>
          <p:cNvGrpSpPr/>
          <p:nvPr/>
        </p:nvGrpSpPr>
        <p:grpSpPr>
          <a:xfrm>
            <a:off x="1187424" y="1036573"/>
            <a:ext cx="6027974" cy="2622892"/>
            <a:chOff x="1187424" y="1036573"/>
            <a:chExt cx="6027974" cy="2622892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4" name="Rectangle 33"/>
                <p:cNvSpPr>
                  <a:spLocks noChangeArrowheads="1"/>
                </p:cNvSpPr>
                <p:nvPr/>
              </p:nvSpPr>
              <p:spPr bwMode="auto">
                <a:xfrm>
                  <a:off x="2184869" y="3031822"/>
                  <a:ext cx="1810959" cy="594122"/>
                </a:xfrm>
                <a:prstGeom prst="rect">
                  <a:avLst/>
                </a:prstGeom>
                <a:solidFill>
                  <a:srgbClr val="FFFFCC"/>
                </a:solidFill>
                <a:ln w="28575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lIns="67500" tIns="35100" rIns="67500" bIns="35100" anchor="ctr"/>
                <a:lstStyle>
                  <a:lvl1pPr>
                    <a:spcBef>
                      <a:spcPts val="750"/>
                    </a:spcBef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30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>
                    <a:spcBef>
                      <a:spcPts val="650"/>
                    </a:spcBef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6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>
                    <a:spcBef>
                      <a:spcPts val="550"/>
                    </a:spcBef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2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>
                    <a:spcBef>
                      <a:spcPts val="500"/>
                    </a:spcBef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0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>
                    <a:spcBef>
                      <a:spcPts val="500"/>
                    </a:spcBef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0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algn="l" defTabSz="449263" rtl="0" eaLnBrk="0" fontAlgn="base" hangingPunct="0">
                    <a:spcBef>
                      <a:spcPts val="50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0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algn="l" defTabSz="449263" rtl="0" eaLnBrk="0" fontAlgn="base" hangingPunct="0">
                    <a:spcBef>
                      <a:spcPts val="50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0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algn="l" defTabSz="449263" rtl="0" eaLnBrk="0" fontAlgn="base" hangingPunct="0">
                    <a:spcBef>
                      <a:spcPts val="50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0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algn="l" defTabSz="449263" rtl="0" eaLnBrk="0" fontAlgn="base" hangingPunct="0">
                    <a:spcBef>
                      <a:spcPts val="50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0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</a:pPr>
                  <a:r>
                    <a:rPr lang="en-US" altLang="he-IL" sz="1800" i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Sign </a:t>
                  </a:r>
                  <a14:m>
                    <m:oMath xmlns:m="http://schemas.openxmlformats.org/officeDocument/2006/math">
                      <m:r>
                        <a:rPr lang="en-US" altLang="he-IL" sz="18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𝜎</m:t>
                      </m:r>
                      <m:r>
                        <a:rPr lang="en-US" altLang="he-IL" sz="1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 </m:t>
                      </m:r>
                    </m:oMath>
                  </a14:m>
                  <a:r>
                    <a:rPr lang="en-US" altLang="he-IL" sz="1800" i="1" dirty="0">
                      <a:solidFill>
                        <a:srgbClr val="FF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S</a:t>
                  </a:r>
                  <a:r>
                    <a:rPr lang="en-US" altLang="he-IL" sz="1800" i="1" baseline="-25000" dirty="0">
                      <a:solidFill>
                        <a:srgbClr val="FF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A.s</a:t>
                  </a:r>
                  <a:r>
                    <a:rPr lang="en-US" altLang="he-IL" sz="1800" i="1" dirty="0">
                      <a:solidFill>
                        <a:srgbClr val="FF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(m)</a:t>
                  </a:r>
                </a:p>
              </p:txBody>
            </p:sp>
          </mc:Choice>
          <mc:Fallback>
            <p:sp>
              <p:nvSpPr>
                <p:cNvPr id="34" name="Rectangle 3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184869" y="3031822"/>
                  <a:ext cx="1810959" cy="59412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28575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5" name="Rectangle 34"/>
            <p:cNvSpPr>
              <a:spLocks noChangeArrowheads="1"/>
            </p:cNvSpPr>
            <p:nvPr/>
          </p:nvSpPr>
          <p:spPr bwMode="auto">
            <a:xfrm>
              <a:off x="5263001" y="3065343"/>
              <a:ext cx="1643701" cy="594122"/>
            </a:xfrm>
            <a:prstGeom prst="rect">
              <a:avLst/>
            </a:prstGeom>
            <a:solidFill>
              <a:srgbClr val="FFFFCC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lIns="67500" tIns="35100" rIns="67500" bIns="35100" anchor="ctr"/>
            <a:lstStyle/>
            <a:p>
              <a:pPr algn="ctr"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</a:pPr>
              <a:r>
                <a:rPr lang="en-US" altLang="he-IL" i="1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Verify </a:t>
              </a:r>
              <a:r>
                <a:rPr lang="en-US" altLang="he-IL" sz="1800" i="1" dirty="0" err="1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V</a:t>
              </a:r>
              <a:r>
                <a:rPr lang="en-US" altLang="he-IL" sz="1800" i="1" baseline="-25000" dirty="0" err="1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A.v</a:t>
              </a:r>
              <a:r>
                <a:rPr lang="en-US" altLang="he-IL" sz="1800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(m,</a:t>
              </a:r>
              <a:r>
                <a:rPr lang="el-GR" altLang="he-IL" sz="1800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σ</a:t>
              </a:r>
              <a:r>
                <a:rPr lang="en-US" altLang="he-IL" sz="1800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  <a:endParaRPr lang="en-US" altLang="he-IL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6" name="Line 5"/>
            <p:cNvSpPr>
              <a:spLocks noChangeShapeType="1"/>
            </p:cNvSpPr>
            <p:nvPr/>
          </p:nvSpPr>
          <p:spPr bwMode="auto">
            <a:xfrm>
              <a:off x="1942886" y="3299468"/>
              <a:ext cx="241984" cy="3817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he-IL"/>
            </a:p>
          </p:txBody>
        </p:sp>
        <p:sp>
          <p:nvSpPr>
            <p:cNvPr id="38" name="Text Box 8"/>
            <p:cNvSpPr txBox="1">
              <a:spLocks noChangeArrowheads="1"/>
            </p:cNvSpPr>
            <p:nvPr/>
          </p:nvSpPr>
          <p:spPr bwMode="auto">
            <a:xfrm>
              <a:off x="1187424" y="2956595"/>
              <a:ext cx="944232" cy="6248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67500" tIns="35100" rIns="67500" bIns="35100">
              <a:spAutoFit/>
            </a:bodyPr>
            <a:lstStyle>
              <a:lvl1pPr>
                <a:spcBef>
                  <a:spcPts val="75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3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ts val="65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6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ts val="55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2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ts val="5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ts val="5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he-IL" sz="1800" i="1" dirty="0">
                  <a:solidFill>
                    <a:srgbClr val="3B812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Message</a:t>
              </a:r>
            </a:p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he-IL" sz="1800" i="1" dirty="0">
                  <a:solidFill>
                    <a:srgbClr val="3B812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  m</a:t>
              </a:r>
            </a:p>
          </p:txBody>
        </p:sp>
        <p:sp>
          <p:nvSpPr>
            <p:cNvPr id="41" name="Line 12"/>
            <p:cNvSpPr>
              <a:spLocks noChangeShapeType="1"/>
            </p:cNvSpPr>
            <p:nvPr/>
          </p:nvSpPr>
          <p:spPr bwMode="auto">
            <a:xfrm>
              <a:off x="5857124" y="2903418"/>
              <a:ext cx="1191" cy="161925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he-IL"/>
            </a:p>
          </p:txBody>
        </p:sp>
        <p:sp>
          <p:nvSpPr>
            <p:cNvPr id="42" name="Line 12"/>
            <p:cNvSpPr>
              <a:spLocks noChangeShapeType="1"/>
            </p:cNvSpPr>
            <p:nvPr/>
          </p:nvSpPr>
          <p:spPr bwMode="auto">
            <a:xfrm>
              <a:off x="2765326" y="2869897"/>
              <a:ext cx="1191" cy="161925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he-IL"/>
            </a:p>
          </p:txBody>
        </p:sp>
        <p:sp>
          <p:nvSpPr>
            <p:cNvPr id="43" name="Text Box 14"/>
            <p:cNvSpPr txBox="1">
              <a:spLocks noChangeArrowheads="1"/>
            </p:cNvSpPr>
            <p:nvPr/>
          </p:nvSpPr>
          <p:spPr bwMode="auto">
            <a:xfrm>
              <a:off x="1842936" y="1843204"/>
              <a:ext cx="1523558" cy="6248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67500" tIns="35100" rIns="67500" bIns="35100">
              <a:spAutoFit/>
            </a:bodyPr>
            <a:lstStyle>
              <a:lvl1pPr>
                <a:spcBef>
                  <a:spcPts val="75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3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ts val="65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6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ts val="55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2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ts val="5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ts val="5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he-IL" sz="1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Alice’s private</a:t>
              </a:r>
            </a:p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he-IL" sz="1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signing key A.s</a:t>
              </a:r>
            </a:p>
          </p:txBody>
        </p:sp>
        <p:sp>
          <p:nvSpPr>
            <p:cNvPr id="44" name="Line 6"/>
            <p:cNvSpPr>
              <a:spLocks noChangeShapeType="1"/>
            </p:cNvSpPr>
            <p:nvPr/>
          </p:nvSpPr>
          <p:spPr bwMode="auto">
            <a:xfrm>
              <a:off x="3995829" y="3321150"/>
              <a:ext cx="240528" cy="2578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he-IL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Rectangle 44"/>
                <p:cNvSpPr>
                  <a:spLocks noChangeArrowheads="1"/>
                </p:cNvSpPr>
                <p:nvPr/>
              </p:nvSpPr>
              <p:spPr bwMode="auto">
                <a:xfrm>
                  <a:off x="3466065" y="1036573"/>
                  <a:ext cx="2553735" cy="745443"/>
                </a:xfrm>
                <a:prstGeom prst="rect">
                  <a:avLst/>
                </a:prstGeom>
                <a:solidFill>
                  <a:srgbClr val="FFFFCC"/>
                </a:solidFill>
                <a:ln w="28575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lIns="67500" tIns="35100" rIns="67500" bIns="35100" anchor="ctr"/>
                <a:lstStyle/>
                <a:p>
                  <a:pPr algn="ctr"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</a:pPr>
                  <a:r>
                    <a:rPr lang="en-US" altLang="he-IL" i="1" dirty="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Key Generation</a:t>
                  </a:r>
                </a:p>
                <a:p>
                  <a:pPr algn="ctr"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</a:pPr>
                  <a:r>
                    <a:rPr lang="en-US" altLang="he-IL" i="1" dirty="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(</a:t>
                  </a:r>
                  <a:r>
                    <a:rPr lang="en-US" altLang="he-IL" i="1" dirty="0" err="1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A.s,A.v</a:t>
                  </a:r>
                  <a:r>
                    <a:rPr lang="en-US" altLang="he-IL" i="1" dirty="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) </a:t>
                  </a:r>
                  <a14:m>
                    <m:oMath xmlns:m="http://schemas.openxmlformats.org/officeDocument/2006/math">
                      <m:groupChr>
                        <m:groupChrPr>
                          <m:chr m:val="←"/>
                          <m:vertJc m:val="bot"/>
                          <m:ctrlPr>
                            <a:rPr lang="en-US" altLang="he-IL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altLang="he-IL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$</m:t>
                          </m:r>
                        </m:e>
                      </m:groupChr>
                      <m:r>
                        <a:rPr lang="en-US" altLang="he-IL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</m:oMath>
                  </a14:m>
                  <a:r>
                    <a:rPr lang="en-US" altLang="he-IL" i="1" dirty="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KG</a:t>
                  </a:r>
                  <a14:m>
                    <m:oMath xmlns:m="http://schemas.openxmlformats.org/officeDocument/2006/math">
                      <m:d>
                        <m:dPr>
                          <m:ctrlPr>
                            <a:rPr lang="en-US" altLang="he-IL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he-IL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he-IL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e>
                            <m:sup>
                              <m:r>
                                <a:rPr lang="en-US" altLang="he-IL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p>
                          </m:sSup>
                        </m:e>
                      </m:d>
                    </m:oMath>
                  </a14:m>
                  <a:endParaRPr lang="en-US" altLang="he-IL" i="1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45" name="Rectangle 4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466065" y="1036573"/>
                  <a:ext cx="2553735" cy="745443"/>
                </a:xfrm>
                <a:prstGeom prst="rect">
                  <a:avLst/>
                </a:prstGeom>
                <a:blipFill>
                  <a:blip r:embed="rId4"/>
                  <a:stretch>
                    <a:fillRect t="-3150" b="-11024"/>
                  </a:stretch>
                </a:blipFill>
                <a:ln w="28575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0" name="Straight Arrow Connector 49"/>
            <p:cNvCxnSpPr>
              <a:cxnSpLocks/>
              <a:endCxn id="51" idx="3"/>
            </p:cNvCxnSpPr>
            <p:nvPr/>
          </p:nvCxnSpPr>
          <p:spPr>
            <a:xfrm flipH="1">
              <a:off x="2988608" y="1756007"/>
              <a:ext cx="1007221" cy="100852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 Box 14"/>
            <p:cNvSpPr txBox="1">
              <a:spLocks noChangeArrowheads="1"/>
            </p:cNvSpPr>
            <p:nvPr/>
          </p:nvSpPr>
          <p:spPr bwMode="auto">
            <a:xfrm>
              <a:off x="2563749" y="2590590"/>
              <a:ext cx="424859" cy="3478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67500" tIns="35100" rIns="67500" bIns="35100">
              <a:spAutoFit/>
            </a:bodyPr>
            <a:lstStyle>
              <a:lvl1pPr>
                <a:spcBef>
                  <a:spcPts val="75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3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ts val="65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6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ts val="55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2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ts val="5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ts val="5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he-IL" sz="1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A.s</a:t>
              </a:r>
            </a:p>
          </p:txBody>
        </p:sp>
        <p:cxnSp>
          <p:nvCxnSpPr>
            <p:cNvPr id="52" name="Straight Arrow Connector 51"/>
            <p:cNvCxnSpPr>
              <a:cxnSpLocks/>
            </p:cNvCxnSpPr>
            <p:nvPr/>
          </p:nvCxnSpPr>
          <p:spPr>
            <a:xfrm>
              <a:off x="4416344" y="1774866"/>
              <a:ext cx="1353868" cy="9632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 Box 14"/>
            <p:cNvSpPr txBox="1">
              <a:spLocks noChangeArrowheads="1"/>
            </p:cNvSpPr>
            <p:nvPr/>
          </p:nvSpPr>
          <p:spPr bwMode="auto">
            <a:xfrm>
              <a:off x="5737869" y="2552155"/>
              <a:ext cx="437683" cy="3478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67500" tIns="35100" rIns="67500" bIns="35100">
              <a:spAutoFit/>
            </a:bodyPr>
            <a:lstStyle>
              <a:lvl1pPr>
                <a:spcBef>
                  <a:spcPts val="75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3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ts val="65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6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ts val="55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2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ts val="5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ts val="5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he-IL" sz="1800" i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A.v</a:t>
              </a:r>
              <a:endPara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4" name="Text Box 14"/>
            <p:cNvSpPr txBox="1">
              <a:spLocks noChangeArrowheads="1"/>
            </p:cNvSpPr>
            <p:nvPr/>
          </p:nvSpPr>
          <p:spPr bwMode="auto">
            <a:xfrm>
              <a:off x="5294296" y="1890162"/>
              <a:ext cx="1921102" cy="6248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67500" tIns="35100" rIns="67500" bIns="35100">
              <a:spAutoFit/>
            </a:bodyPr>
            <a:lstStyle>
              <a:lvl1pPr>
                <a:spcBef>
                  <a:spcPts val="75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3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ts val="65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6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ts val="55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2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ts val="5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ts val="5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he-IL" sz="1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Alice’s public</a:t>
              </a:r>
              <a:br>
                <a:rPr lang="en-US" altLang="he-IL" sz="1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</a:br>
              <a:r>
                <a:rPr lang="en-US" altLang="he-IL" sz="1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verification key </a:t>
              </a:r>
              <a:r>
                <a:rPr lang="en-US" altLang="he-IL" sz="1800" i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A.v</a:t>
              </a:r>
              <a:endPara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55" name="Picture 73">
              <a:extLst>
                <a:ext uri="{FF2B5EF4-FFF2-40B4-BE49-F238E27FC236}">
                  <a16:creationId xmlns:a16="http://schemas.microsoft.com/office/drawing/2014/main" id="{4E4D9A6D-9E2F-4596-94AC-E4C7D6B8769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66054" y="2309148"/>
              <a:ext cx="424859" cy="6474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56" name="Picture 74">
              <a:extLst>
                <a:ext uri="{FF2B5EF4-FFF2-40B4-BE49-F238E27FC236}">
                  <a16:creationId xmlns:a16="http://schemas.microsoft.com/office/drawing/2014/main" id="{F3B36AFE-F7DD-44B0-BAE3-9638A66747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33973" y="2537842"/>
              <a:ext cx="296043" cy="52750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30" name="Text Box 10">
              <a:extLst>
                <a:ext uri="{FF2B5EF4-FFF2-40B4-BE49-F238E27FC236}">
                  <a16:creationId xmlns:a16="http://schemas.microsoft.com/office/drawing/2014/main" id="{F9E94A3D-933D-4740-A945-331CF7C187A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15174" y="1216396"/>
              <a:ext cx="1303304" cy="3478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67500" tIns="35100" rIns="67500" bIns="35100">
              <a:spAutoFit/>
            </a:bodyPr>
            <a:lstStyle>
              <a:lvl1pPr>
                <a:spcBef>
                  <a:spcPts val="75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3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ts val="65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6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ts val="55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2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ts val="5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ts val="5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he-IL" sz="1800" i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Key length n</a:t>
              </a:r>
            </a:p>
          </p:txBody>
        </p:sp>
        <p:cxnSp>
          <p:nvCxnSpPr>
            <p:cNvPr id="31" name="Elbow Connector 47">
              <a:extLst>
                <a:ext uri="{FF2B5EF4-FFF2-40B4-BE49-F238E27FC236}">
                  <a16:creationId xmlns:a16="http://schemas.microsoft.com/office/drawing/2014/main" id="{74B6D311-D2E9-41CD-B22E-ED2F7CF4AF46}"/>
                </a:ext>
              </a:extLst>
            </p:cNvPr>
            <p:cNvCxnSpPr>
              <a:cxnSpLocks/>
            </p:cNvCxnSpPr>
            <p:nvPr/>
          </p:nvCxnSpPr>
          <p:spPr>
            <a:xfrm>
              <a:off x="3124200" y="1397029"/>
              <a:ext cx="336143" cy="3353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Line 6">
              <a:extLst>
                <a:ext uri="{FF2B5EF4-FFF2-40B4-BE49-F238E27FC236}">
                  <a16:creationId xmlns:a16="http://schemas.microsoft.com/office/drawing/2014/main" id="{A328EC60-A2A8-44B9-BEDE-797A28BF61B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72001" y="3318013"/>
              <a:ext cx="666876" cy="5715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he-IL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637A4D93-5209-4D00-945E-78DF5812E348}"/>
                    </a:ext>
                  </a:extLst>
                </p:cNvPr>
                <p:cNvSpPr txBox="1"/>
                <p:nvPr/>
              </p:nvSpPr>
              <p:spPr>
                <a:xfrm>
                  <a:off x="4102768" y="2983832"/>
                  <a:ext cx="20779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he-IL" sz="18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𝜎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637A4D93-5209-4D00-945E-78DF5812E34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02768" y="2983832"/>
                  <a:ext cx="207790" cy="369332"/>
                </a:xfrm>
                <a:prstGeom prst="rect">
                  <a:avLst/>
                </a:prstGeom>
                <a:blipFill>
                  <a:blip r:embed="rId7"/>
                  <a:stretch>
                    <a:fillRect r="-3823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7C2D80FB-11BD-4A9E-9866-C5603473EA0C}"/>
                    </a:ext>
                  </a:extLst>
                </p:cNvPr>
                <p:cNvSpPr txBox="1"/>
                <p:nvPr/>
              </p:nvSpPr>
              <p:spPr>
                <a:xfrm flipH="1">
                  <a:off x="4465922" y="2984380"/>
                  <a:ext cx="36752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he-IL" sz="18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he-IL" sz="18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m</m:t>
                        </m:r>
                        <m:r>
                          <a:rPr lang="en-US" altLang="he-IL" sz="18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he-IL" sz="18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𝜎</m:t>
                        </m:r>
                        <m:r>
                          <a:rPr lang="en-US" altLang="he-IL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7C2D80FB-11BD-4A9E-9866-C5603473EA0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4465922" y="2984380"/>
                  <a:ext cx="367522" cy="369332"/>
                </a:xfrm>
                <a:prstGeom prst="rect">
                  <a:avLst/>
                </a:prstGeom>
                <a:blipFill>
                  <a:blip r:embed="rId8"/>
                  <a:stretch>
                    <a:fillRect l="-5000" r="-121667" b="-1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5734940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E84ED7-2943-4A13-B190-0526DF27452B}" type="slidenum">
              <a:rPr lang="he-IL" altLang="en-US"/>
              <a:pPr>
                <a:defRPr/>
              </a:pPr>
              <a:t>21</a:t>
            </a:fld>
            <a:endParaRPr lang="en-US" altLang="en-US"/>
          </a:p>
        </p:txBody>
      </p:sp>
      <p:sp>
        <p:nvSpPr>
          <p:cNvPr id="4101" name="Rectangle 2"/>
          <p:cNvSpPr>
            <a:spLocks noGrp="1" noChangeArrowheads="1"/>
          </p:cNvSpPr>
          <p:nvPr>
            <p:ph type="title"/>
          </p:nvPr>
        </p:nvSpPr>
        <p:spPr>
          <a:xfrm>
            <a:off x="673100" y="241300"/>
            <a:ext cx="7772400" cy="696759"/>
          </a:xfrm>
        </p:spPr>
        <p:txBody>
          <a:bodyPr/>
          <a:lstStyle/>
          <a:p>
            <a:pPr eaLnBrk="1" hangingPunct="1"/>
            <a:r>
              <a:rPr lang="en-US" altLang="en-US" sz="3200" dirty="0"/>
              <a:t>Digital Signatures Security: Unforgeability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102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500512" y="3933611"/>
                <a:ext cx="8186287" cy="1576496"/>
              </a:xfrm>
            </p:spPr>
            <p:txBody>
              <a:bodyPr/>
              <a:lstStyle/>
              <a:p>
                <a:pPr marL="342900" lvl="1" indent="-342900" eaLnBrk="1" hangingPunct="1">
                  <a:lnSpc>
                    <a:spcPct val="90000"/>
                  </a:lnSpc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</a:pPr>
                <a:r>
                  <a:rPr lang="en-US" altLang="en-US" sz="2200" dirty="0"/>
                  <a:t>Unforgeability: given </a:t>
                </a:r>
                <a14:m>
                  <m:oMath xmlns:m="http://schemas.openxmlformats.org/officeDocument/2006/math">
                    <m:r>
                      <a:rPr lang="en-US" altLang="en-US" sz="2200" i="1" dirty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altLang="en-US" sz="2200" dirty="0"/>
                  <a:t>, attacker should be unable to find </a:t>
                </a:r>
                <a:r>
                  <a:rPr lang="en-US" altLang="en-US" sz="2200" b="1" dirty="0"/>
                  <a:t>any</a:t>
                </a:r>
                <a:r>
                  <a:rPr lang="en-US" altLang="en-US" sz="2200" dirty="0"/>
                  <a:t> ‘valid’ (</a:t>
                </a:r>
                <a14:m>
                  <m:oMath xmlns:m="http://schemas.openxmlformats.org/officeDocument/2006/math">
                    <m:r>
                      <a:rPr lang="en-US" altLang="en-US" sz="2200" i="1" dirty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en-US" sz="2200" i="1" dirty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l-GR" altLang="he-IL" sz="2200" i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l-GR" altLang="he-IL" sz="2200" i="1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σ</a:t>
                </a:r>
                <a:r>
                  <a:rPr lang="en-US" altLang="en-US" sz="2200" dirty="0"/>
                  <a:t>), i.e., </a:t>
                </a:r>
                <a:r>
                  <a:rPr lang="en-US" altLang="he-IL" sz="2200" i="1" dirty="0" err="1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</a:t>
                </a:r>
                <a:r>
                  <a:rPr lang="en-US" altLang="he-IL" sz="2200" i="1" baseline="-25000" dirty="0" err="1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</a:t>
                </a:r>
                <a:r>
                  <a:rPr lang="en-US" altLang="he-IL" sz="2200" i="1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(m,</a:t>
                </a:r>
                <a:r>
                  <a:rPr lang="el-GR" altLang="he-IL" sz="2200" i="1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σ</a:t>
                </a:r>
                <a:r>
                  <a:rPr lang="en-US" altLang="he-IL" sz="2200" i="1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)=OK</a:t>
                </a:r>
                <a:endParaRPr lang="en-US" altLang="he-IL" sz="2200" dirty="0"/>
              </a:p>
              <a:p>
                <a:pPr marL="695325" lvl="2" indent="-342900" eaLnBrk="1" hangingPunct="1">
                  <a:lnSpc>
                    <a:spcPct val="90000"/>
                  </a:lnSpc>
                </a:pPr>
                <a:r>
                  <a:rPr lang="en-US" altLang="en-US" dirty="0"/>
                  <a:t>Even when attacker can select messages </a:t>
                </a:r>
                <a14:m>
                  <m:oMath xmlns:m="http://schemas.openxmlformats.org/officeDocument/2006/math">
                    <m:r>
                      <a:rPr lang="en-US" altLang="en-US" i="1" dirty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altLang="en-US" dirty="0"/>
                  <a:t>’, receive </a:t>
                </a:r>
                <a:r>
                  <a:rPr lang="el-GR" altLang="he-IL" i="1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σ</a:t>
                </a:r>
                <a:r>
                  <a:rPr lang="en-US" altLang="he-IL" i="1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’=S</a:t>
                </a:r>
                <a:r>
                  <a:rPr lang="en-US" altLang="he-IL" i="1" baseline="-250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</a:t>
                </a:r>
                <a:r>
                  <a:rPr lang="en-US" altLang="he-IL" i="1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(m’) – so it has access to the signing oracle</a:t>
                </a:r>
                <a:endParaRPr lang="en-US" altLang="en-US" dirty="0">
                  <a:solidFill>
                    <a:srgbClr val="0000FF"/>
                  </a:solidFill>
                </a:endParaRPr>
              </a:p>
              <a:p>
                <a:pPr marL="695325" lvl="2" indent="-342900" eaLnBrk="1" hangingPunct="1">
                  <a:lnSpc>
                    <a:spcPct val="90000"/>
                  </a:lnSpc>
                </a:pPr>
                <a:r>
                  <a:rPr lang="en-US" altLang="en-US" dirty="0"/>
                  <a:t>And the forgery is for a new message (that was not asked to the oracle). </a:t>
                </a:r>
              </a:p>
            </p:txBody>
          </p:sp>
        </mc:Choice>
        <mc:Fallback>
          <p:sp>
            <p:nvSpPr>
              <p:cNvPr id="4102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00512" y="3933611"/>
                <a:ext cx="8186287" cy="1576496"/>
              </a:xfrm>
              <a:blipFill>
                <a:blip r:embed="rId3"/>
                <a:stretch>
                  <a:fillRect l="-155" t="-4000" b="-368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0" name="Group 29">
            <a:extLst>
              <a:ext uri="{FF2B5EF4-FFF2-40B4-BE49-F238E27FC236}">
                <a16:creationId xmlns:a16="http://schemas.microsoft.com/office/drawing/2014/main" id="{825B0B66-DF4E-490B-8EBF-1FF75C0CEFAE}"/>
              </a:ext>
            </a:extLst>
          </p:cNvPr>
          <p:cNvGrpSpPr/>
          <p:nvPr/>
        </p:nvGrpSpPr>
        <p:grpSpPr>
          <a:xfrm>
            <a:off x="1187424" y="1036573"/>
            <a:ext cx="6027974" cy="2622892"/>
            <a:chOff x="1187424" y="1036573"/>
            <a:chExt cx="6027974" cy="262289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44C99289-DD20-46A1-AC4C-8C26DA8A9CC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84869" y="3031822"/>
                  <a:ext cx="1810959" cy="594122"/>
                </a:xfrm>
                <a:prstGeom prst="rect">
                  <a:avLst/>
                </a:prstGeom>
                <a:solidFill>
                  <a:srgbClr val="FFFFCC"/>
                </a:solidFill>
                <a:ln w="28575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lIns="67500" tIns="35100" rIns="67500" bIns="35100" anchor="ctr"/>
                <a:lstStyle>
                  <a:lvl1pPr>
                    <a:spcBef>
                      <a:spcPts val="750"/>
                    </a:spcBef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30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>
                    <a:spcBef>
                      <a:spcPts val="650"/>
                    </a:spcBef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6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>
                    <a:spcBef>
                      <a:spcPts val="550"/>
                    </a:spcBef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2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>
                    <a:spcBef>
                      <a:spcPts val="500"/>
                    </a:spcBef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0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>
                    <a:spcBef>
                      <a:spcPts val="500"/>
                    </a:spcBef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0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algn="l" defTabSz="449263" rtl="0" eaLnBrk="0" fontAlgn="base" hangingPunct="0">
                    <a:spcBef>
                      <a:spcPts val="50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0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algn="l" defTabSz="449263" rtl="0" eaLnBrk="0" fontAlgn="base" hangingPunct="0">
                    <a:spcBef>
                      <a:spcPts val="50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0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algn="l" defTabSz="449263" rtl="0" eaLnBrk="0" fontAlgn="base" hangingPunct="0">
                    <a:spcBef>
                      <a:spcPts val="50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0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algn="l" defTabSz="449263" rtl="0" eaLnBrk="0" fontAlgn="base" hangingPunct="0">
                    <a:spcBef>
                      <a:spcPts val="50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0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</a:pPr>
                  <a:r>
                    <a:rPr lang="en-US" altLang="he-IL" sz="1800" i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Sign </a:t>
                  </a:r>
                  <a14:m>
                    <m:oMath xmlns:m="http://schemas.openxmlformats.org/officeDocument/2006/math">
                      <m:r>
                        <a:rPr lang="en-US" altLang="he-IL" sz="18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𝜎</m:t>
                      </m:r>
                      <m:groupChr>
                        <m:groupChrPr>
                          <m:chr m:val="←"/>
                          <m:vertJc m:val="bot"/>
                          <m:ctrlPr>
                            <a:rPr lang="en-US" altLang="he-IL" sz="1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groupChrPr>
                        <m:e/>
                      </m:groupChr>
                      <m:r>
                        <a:rPr lang="en-US" altLang="he-IL" sz="1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</m:oMath>
                  </a14:m>
                  <a:r>
                    <a:rPr lang="en-US" altLang="he-IL" sz="1800" i="1" dirty="0">
                      <a:solidFill>
                        <a:srgbClr val="FF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S</a:t>
                  </a:r>
                  <a:r>
                    <a:rPr lang="en-US" altLang="he-IL" sz="1800" i="1" baseline="-25000" dirty="0">
                      <a:solidFill>
                        <a:srgbClr val="FF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A.s</a:t>
                  </a:r>
                  <a:r>
                    <a:rPr lang="en-US" altLang="he-IL" sz="1800" i="1" dirty="0">
                      <a:solidFill>
                        <a:srgbClr val="FF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(m)</a:t>
                  </a:r>
                </a:p>
              </p:txBody>
            </p:sp>
          </mc:Choice>
          <mc:Fallback xmlns=""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44C99289-DD20-46A1-AC4C-8C26DA8A9CC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184869" y="3031822"/>
                  <a:ext cx="1810959" cy="594122"/>
                </a:xfrm>
                <a:prstGeom prst="rect">
                  <a:avLst/>
                </a:prstGeom>
                <a:blipFill>
                  <a:blip r:embed="rId4"/>
                  <a:stretch>
                    <a:fillRect b="-3883"/>
                  </a:stretch>
                </a:blipFill>
                <a:ln w="28575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66C1277-66D1-40F3-B7CF-8EF12F82D3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63001" y="3065343"/>
              <a:ext cx="1643701" cy="594122"/>
            </a:xfrm>
            <a:prstGeom prst="rect">
              <a:avLst/>
            </a:prstGeom>
            <a:solidFill>
              <a:srgbClr val="FFFFCC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lIns="67500" tIns="35100" rIns="67500" bIns="35100" anchor="ctr"/>
            <a:lstStyle/>
            <a:p>
              <a:pPr algn="ctr"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</a:pPr>
              <a:r>
                <a:rPr lang="en-US" altLang="he-IL" i="1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Verify </a:t>
              </a:r>
              <a:r>
                <a:rPr lang="en-US" altLang="he-IL" sz="1800" i="1" dirty="0" err="1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V</a:t>
              </a:r>
              <a:r>
                <a:rPr lang="en-US" altLang="he-IL" sz="1800" i="1" baseline="-25000" dirty="0" err="1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A.v</a:t>
              </a:r>
              <a:r>
                <a:rPr lang="en-US" altLang="he-IL" sz="1800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(m,</a:t>
              </a:r>
              <a:r>
                <a:rPr lang="el-GR" altLang="he-IL" sz="1800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σ</a:t>
              </a:r>
              <a:r>
                <a:rPr lang="en-US" altLang="he-IL" sz="1800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  <a:endParaRPr lang="en-US" altLang="he-IL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3" name="Line 5">
              <a:extLst>
                <a:ext uri="{FF2B5EF4-FFF2-40B4-BE49-F238E27FC236}">
                  <a16:creationId xmlns:a16="http://schemas.microsoft.com/office/drawing/2014/main" id="{61F49D4B-202A-4693-A67C-E2F660278CF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42886" y="3299468"/>
              <a:ext cx="241984" cy="3817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he-IL"/>
            </a:p>
          </p:txBody>
        </p:sp>
        <p:sp>
          <p:nvSpPr>
            <p:cNvPr id="55" name="Text Box 8">
              <a:extLst>
                <a:ext uri="{FF2B5EF4-FFF2-40B4-BE49-F238E27FC236}">
                  <a16:creationId xmlns:a16="http://schemas.microsoft.com/office/drawing/2014/main" id="{9234E370-F1D1-4C14-978D-0C12C11E3F9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87424" y="2956595"/>
              <a:ext cx="944232" cy="6248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67500" tIns="35100" rIns="67500" bIns="35100">
              <a:spAutoFit/>
            </a:bodyPr>
            <a:lstStyle>
              <a:lvl1pPr>
                <a:spcBef>
                  <a:spcPts val="75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3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ts val="65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6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ts val="55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2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ts val="5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ts val="5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he-IL" sz="1800" i="1" dirty="0">
                  <a:solidFill>
                    <a:srgbClr val="3B812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Message</a:t>
              </a:r>
            </a:p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he-IL" sz="1800" i="1" dirty="0">
                  <a:solidFill>
                    <a:srgbClr val="3B812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  m</a:t>
              </a:r>
            </a:p>
          </p:txBody>
        </p:sp>
        <p:sp>
          <p:nvSpPr>
            <p:cNvPr id="56" name="Line 12">
              <a:extLst>
                <a:ext uri="{FF2B5EF4-FFF2-40B4-BE49-F238E27FC236}">
                  <a16:creationId xmlns:a16="http://schemas.microsoft.com/office/drawing/2014/main" id="{A2BA6BEE-BA63-410A-B816-8EC69C6692C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857124" y="2903418"/>
              <a:ext cx="1191" cy="161925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he-IL"/>
            </a:p>
          </p:txBody>
        </p:sp>
        <p:sp>
          <p:nvSpPr>
            <p:cNvPr id="57" name="Line 12">
              <a:extLst>
                <a:ext uri="{FF2B5EF4-FFF2-40B4-BE49-F238E27FC236}">
                  <a16:creationId xmlns:a16="http://schemas.microsoft.com/office/drawing/2014/main" id="{CC523E3B-A323-42BD-93F4-8E3E19C2C5C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65326" y="2869897"/>
              <a:ext cx="1191" cy="161925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he-IL"/>
            </a:p>
          </p:txBody>
        </p:sp>
        <p:sp>
          <p:nvSpPr>
            <p:cNvPr id="58" name="Text Box 14">
              <a:extLst>
                <a:ext uri="{FF2B5EF4-FFF2-40B4-BE49-F238E27FC236}">
                  <a16:creationId xmlns:a16="http://schemas.microsoft.com/office/drawing/2014/main" id="{D2002D1C-0D63-45CC-B77C-6591770E5CA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42936" y="1843204"/>
              <a:ext cx="1523558" cy="6248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67500" tIns="35100" rIns="67500" bIns="35100">
              <a:spAutoFit/>
            </a:bodyPr>
            <a:lstStyle>
              <a:lvl1pPr>
                <a:spcBef>
                  <a:spcPts val="75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3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ts val="65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6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ts val="55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2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ts val="5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ts val="5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he-IL" sz="1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Alice’s private</a:t>
              </a:r>
            </a:p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he-IL" sz="1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signing key A.s</a:t>
              </a:r>
            </a:p>
          </p:txBody>
        </p:sp>
        <p:sp>
          <p:nvSpPr>
            <p:cNvPr id="59" name="Line 6">
              <a:extLst>
                <a:ext uri="{FF2B5EF4-FFF2-40B4-BE49-F238E27FC236}">
                  <a16:creationId xmlns:a16="http://schemas.microsoft.com/office/drawing/2014/main" id="{5547BB38-4736-4791-A1B7-4853E97F85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95829" y="3321150"/>
              <a:ext cx="240528" cy="2578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he-IL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Rectangle 59">
                  <a:extLst>
                    <a:ext uri="{FF2B5EF4-FFF2-40B4-BE49-F238E27FC236}">
                      <a16:creationId xmlns:a16="http://schemas.microsoft.com/office/drawing/2014/main" id="{B95AB6FA-DCBF-44E1-8C85-47C1177EAF1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466065" y="1036573"/>
                  <a:ext cx="2553735" cy="745443"/>
                </a:xfrm>
                <a:prstGeom prst="rect">
                  <a:avLst/>
                </a:prstGeom>
                <a:solidFill>
                  <a:srgbClr val="FFFFCC"/>
                </a:solidFill>
                <a:ln w="28575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lIns="67500" tIns="35100" rIns="67500" bIns="35100" anchor="ctr"/>
                <a:lstStyle/>
                <a:p>
                  <a:pPr algn="ctr"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</a:pPr>
                  <a:r>
                    <a:rPr lang="en-US" altLang="he-IL" i="1" dirty="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Key Generation</a:t>
                  </a:r>
                </a:p>
                <a:p>
                  <a:pPr algn="ctr"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</a:pPr>
                  <a:r>
                    <a:rPr lang="en-US" altLang="he-IL" i="1" dirty="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(</a:t>
                  </a:r>
                  <a:r>
                    <a:rPr lang="en-US" altLang="he-IL" i="1" dirty="0" err="1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A.s,A.v</a:t>
                  </a:r>
                  <a:r>
                    <a:rPr lang="en-US" altLang="he-IL" i="1" dirty="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) </a:t>
                  </a:r>
                  <a14:m>
                    <m:oMath xmlns:m="http://schemas.openxmlformats.org/officeDocument/2006/math">
                      <m:groupChr>
                        <m:groupChrPr>
                          <m:chr m:val="←"/>
                          <m:vertJc m:val="bot"/>
                          <m:ctrlPr>
                            <a:rPr lang="en-US" altLang="he-IL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altLang="he-IL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$</m:t>
                          </m:r>
                        </m:e>
                      </m:groupChr>
                      <m:r>
                        <a:rPr lang="en-US" altLang="he-IL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</m:oMath>
                  </a14:m>
                  <a:r>
                    <a:rPr lang="en-US" altLang="he-IL" i="1" dirty="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KG</a:t>
                  </a:r>
                  <a14:m>
                    <m:oMath xmlns:m="http://schemas.openxmlformats.org/officeDocument/2006/math">
                      <m:d>
                        <m:dPr>
                          <m:ctrlPr>
                            <a:rPr lang="en-US" altLang="he-IL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he-IL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he-IL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e>
                            <m:sup>
                              <m:r>
                                <a:rPr lang="en-US" altLang="he-IL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p>
                          </m:sSup>
                        </m:e>
                      </m:d>
                    </m:oMath>
                  </a14:m>
                  <a:endParaRPr lang="en-US" altLang="he-IL" i="1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60" name="Rectangle 59">
                  <a:extLst>
                    <a:ext uri="{FF2B5EF4-FFF2-40B4-BE49-F238E27FC236}">
                      <a16:creationId xmlns:a16="http://schemas.microsoft.com/office/drawing/2014/main" id="{B95AB6FA-DCBF-44E1-8C85-47C1177EAF1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466065" y="1036573"/>
                  <a:ext cx="2553735" cy="745443"/>
                </a:xfrm>
                <a:prstGeom prst="rect">
                  <a:avLst/>
                </a:prstGeom>
                <a:blipFill>
                  <a:blip r:embed="rId5"/>
                  <a:stretch>
                    <a:fillRect t="-3150" b="-11024"/>
                  </a:stretch>
                </a:blipFill>
                <a:ln w="28575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4B7BA6A0-B765-4270-A39E-80C45F941B79}"/>
                </a:ext>
              </a:extLst>
            </p:cNvPr>
            <p:cNvCxnSpPr>
              <a:cxnSpLocks/>
              <a:endCxn id="62" idx="3"/>
            </p:cNvCxnSpPr>
            <p:nvPr/>
          </p:nvCxnSpPr>
          <p:spPr>
            <a:xfrm flipH="1">
              <a:off x="2988608" y="1756007"/>
              <a:ext cx="1007221" cy="100852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 Box 14">
              <a:extLst>
                <a:ext uri="{FF2B5EF4-FFF2-40B4-BE49-F238E27FC236}">
                  <a16:creationId xmlns:a16="http://schemas.microsoft.com/office/drawing/2014/main" id="{2753FF24-3055-4515-ADB4-88C3F30A6AF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63749" y="2590590"/>
              <a:ext cx="424859" cy="3478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67500" tIns="35100" rIns="67500" bIns="35100">
              <a:spAutoFit/>
            </a:bodyPr>
            <a:lstStyle>
              <a:lvl1pPr>
                <a:spcBef>
                  <a:spcPts val="75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3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ts val="65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6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ts val="55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2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ts val="5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ts val="5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he-IL" sz="1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A.s</a:t>
              </a:r>
            </a:p>
          </p:txBody>
        </p: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0E028ED6-5146-4537-8A9F-62F1DB9B9E22}"/>
                </a:ext>
              </a:extLst>
            </p:cNvPr>
            <p:cNvCxnSpPr>
              <a:cxnSpLocks/>
            </p:cNvCxnSpPr>
            <p:nvPr/>
          </p:nvCxnSpPr>
          <p:spPr>
            <a:xfrm>
              <a:off x="4416344" y="1774866"/>
              <a:ext cx="1353868" cy="9632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 Box 14">
              <a:extLst>
                <a:ext uri="{FF2B5EF4-FFF2-40B4-BE49-F238E27FC236}">
                  <a16:creationId xmlns:a16="http://schemas.microsoft.com/office/drawing/2014/main" id="{E4B8FAFF-5B59-4F78-A4CF-B0A00147F84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37869" y="2552155"/>
              <a:ext cx="437683" cy="3478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67500" tIns="35100" rIns="67500" bIns="35100">
              <a:spAutoFit/>
            </a:bodyPr>
            <a:lstStyle>
              <a:lvl1pPr>
                <a:spcBef>
                  <a:spcPts val="75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3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ts val="65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6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ts val="55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2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ts val="5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ts val="5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he-IL" sz="1800" i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A.v</a:t>
              </a:r>
              <a:endPara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5" name="Text Box 14">
              <a:extLst>
                <a:ext uri="{FF2B5EF4-FFF2-40B4-BE49-F238E27FC236}">
                  <a16:creationId xmlns:a16="http://schemas.microsoft.com/office/drawing/2014/main" id="{FA4AD2A2-AE96-4E76-8627-1FDE04162D4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94296" y="1890162"/>
              <a:ext cx="1921102" cy="6248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67500" tIns="35100" rIns="67500" bIns="35100">
              <a:spAutoFit/>
            </a:bodyPr>
            <a:lstStyle>
              <a:lvl1pPr>
                <a:spcBef>
                  <a:spcPts val="75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3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ts val="65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6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ts val="55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2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ts val="5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ts val="5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he-IL" sz="1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Alice’s public</a:t>
              </a:r>
              <a:br>
                <a:rPr lang="en-US" altLang="he-IL" sz="1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</a:br>
              <a:r>
                <a:rPr lang="en-US" altLang="he-IL" sz="1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verification key </a:t>
              </a:r>
              <a:r>
                <a:rPr lang="en-US" altLang="he-IL" sz="1800" i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A.v</a:t>
              </a:r>
              <a:endPara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66" name="Picture 73">
              <a:extLst>
                <a:ext uri="{FF2B5EF4-FFF2-40B4-BE49-F238E27FC236}">
                  <a16:creationId xmlns:a16="http://schemas.microsoft.com/office/drawing/2014/main" id="{1977094F-01E5-423A-84A6-58972CE56F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66054" y="2309148"/>
              <a:ext cx="424859" cy="6474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67" name="Picture 74">
              <a:extLst>
                <a:ext uri="{FF2B5EF4-FFF2-40B4-BE49-F238E27FC236}">
                  <a16:creationId xmlns:a16="http://schemas.microsoft.com/office/drawing/2014/main" id="{8C8ED187-C9BA-42E6-85BD-7800C72F136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33973" y="2537842"/>
              <a:ext cx="296043" cy="52750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68" name="Text Box 10">
              <a:extLst>
                <a:ext uri="{FF2B5EF4-FFF2-40B4-BE49-F238E27FC236}">
                  <a16:creationId xmlns:a16="http://schemas.microsoft.com/office/drawing/2014/main" id="{4102BC11-948F-4ACA-94D1-9E4475139FB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15174" y="1216396"/>
              <a:ext cx="1303304" cy="3478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67500" tIns="35100" rIns="67500" bIns="35100">
              <a:spAutoFit/>
            </a:bodyPr>
            <a:lstStyle>
              <a:lvl1pPr>
                <a:spcBef>
                  <a:spcPts val="75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3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ts val="65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6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ts val="55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2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ts val="5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ts val="5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l" defTabSz="449263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he-IL" sz="1800" i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Key length n</a:t>
              </a:r>
            </a:p>
          </p:txBody>
        </p:sp>
        <p:cxnSp>
          <p:nvCxnSpPr>
            <p:cNvPr id="69" name="Elbow Connector 47">
              <a:extLst>
                <a:ext uri="{FF2B5EF4-FFF2-40B4-BE49-F238E27FC236}">
                  <a16:creationId xmlns:a16="http://schemas.microsoft.com/office/drawing/2014/main" id="{8F462C11-1EC7-4DC2-A55B-D03E9D8DC6F5}"/>
                </a:ext>
              </a:extLst>
            </p:cNvPr>
            <p:cNvCxnSpPr>
              <a:cxnSpLocks/>
            </p:cNvCxnSpPr>
            <p:nvPr/>
          </p:nvCxnSpPr>
          <p:spPr>
            <a:xfrm>
              <a:off x="3124200" y="1397029"/>
              <a:ext cx="336143" cy="3353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Line 6">
              <a:extLst>
                <a:ext uri="{FF2B5EF4-FFF2-40B4-BE49-F238E27FC236}">
                  <a16:creationId xmlns:a16="http://schemas.microsoft.com/office/drawing/2014/main" id="{3F56D671-9A8F-496D-BD6B-B5DDCF3DBF4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72001" y="3318013"/>
              <a:ext cx="666876" cy="5715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he-IL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C3F135DD-88FD-4298-916E-219FFCAEE601}"/>
                    </a:ext>
                  </a:extLst>
                </p:cNvPr>
                <p:cNvSpPr txBox="1"/>
                <p:nvPr/>
              </p:nvSpPr>
              <p:spPr>
                <a:xfrm>
                  <a:off x="4102768" y="2983832"/>
                  <a:ext cx="20779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he-IL" sz="18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𝜎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C3F135DD-88FD-4298-916E-219FFCAEE60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02768" y="2983832"/>
                  <a:ext cx="207790" cy="369332"/>
                </a:xfrm>
                <a:prstGeom prst="rect">
                  <a:avLst/>
                </a:prstGeom>
                <a:blipFill>
                  <a:blip r:embed="rId8"/>
                  <a:stretch>
                    <a:fillRect r="-3823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6EAEE664-2D1E-49F2-A3D8-8752EEC9FDA5}"/>
                    </a:ext>
                  </a:extLst>
                </p:cNvPr>
                <p:cNvSpPr txBox="1"/>
                <p:nvPr/>
              </p:nvSpPr>
              <p:spPr>
                <a:xfrm flipH="1">
                  <a:off x="4465922" y="2984380"/>
                  <a:ext cx="36752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he-IL" sz="18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he-IL" sz="18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m</m:t>
                        </m:r>
                        <m:r>
                          <a:rPr lang="en-US" altLang="he-IL" sz="18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he-IL" sz="18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𝜎</m:t>
                        </m:r>
                        <m:r>
                          <a:rPr lang="en-US" altLang="he-IL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6EAEE664-2D1E-49F2-A3D8-8752EEC9FDA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4465922" y="2984380"/>
                  <a:ext cx="367522" cy="369332"/>
                </a:xfrm>
                <a:prstGeom prst="rect">
                  <a:avLst/>
                </a:prstGeom>
                <a:blipFill>
                  <a:blip r:embed="rId9"/>
                  <a:stretch>
                    <a:fillRect l="-5000" r="-121667" b="-1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930834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48E42-5704-EB42-BDAC-5C71CA785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Digital Signature Scheme Definition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7A11F8-9526-BE4E-BD34-9EBEE5BC84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22</a:t>
            </a:fld>
            <a:endParaRPr lang="en-US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1631045-5202-0449-B12A-EBA4931DBC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114" y="1158975"/>
            <a:ext cx="6565656" cy="480733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D454D51-78A9-D16E-0DBE-E0C266F16179}"/>
              </a:ext>
            </a:extLst>
          </p:cNvPr>
          <p:cNvSpPr txBox="1"/>
          <p:nvPr/>
        </p:nvSpPr>
        <p:spPr>
          <a:xfrm flipH="1">
            <a:off x="1536404" y="2134209"/>
            <a:ext cx="58478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06CBF96F-D1DC-BF52-AF72-FFB30BA40EE0}"/>
              </a:ext>
            </a:extLst>
          </p:cNvPr>
          <p:cNvSpPr/>
          <p:nvPr/>
        </p:nvSpPr>
        <p:spPr bwMode="auto">
          <a:xfrm>
            <a:off x="4619847" y="2195624"/>
            <a:ext cx="74428" cy="154172"/>
          </a:xfrm>
          <a:prstGeom prst="round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9568D2B8-0D77-AC6E-BA79-1A1ED334FBAD}"/>
              </a:ext>
            </a:extLst>
          </p:cNvPr>
          <p:cNvSpPr/>
          <p:nvPr/>
        </p:nvSpPr>
        <p:spPr bwMode="auto">
          <a:xfrm>
            <a:off x="5442098" y="2195624"/>
            <a:ext cx="74428" cy="154172"/>
          </a:xfrm>
          <a:prstGeom prst="round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57417CC2-A5E1-3A3D-FD87-7A0B2C8B4CDC}"/>
              </a:ext>
            </a:extLst>
          </p:cNvPr>
          <p:cNvSpPr/>
          <p:nvPr/>
        </p:nvSpPr>
        <p:spPr bwMode="auto">
          <a:xfrm>
            <a:off x="2649279" y="5165652"/>
            <a:ext cx="74428" cy="154172"/>
          </a:xfrm>
          <a:prstGeom prst="round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284A9BC0-956F-FFC1-10F5-EEBEB051690F}"/>
              </a:ext>
            </a:extLst>
          </p:cNvPr>
          <p:cNvSpPr/>
          <p:nvPr/>
        </p:nvSpPr>
        <p:spPr bwMode="auto">
          <a:xfrm>
            <a:off x="2934586" y="5621939"/>
            <a:ext cx="74428" cy="154172"/>
          </a:xfrm>
          <a:prstGeom prst="round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261859F-A57B-BBDC-6E30-95FFD855D04D}"/>
              </a:ext>
            </a:extLst>
          </p:cNvPr>
          <p:cNvSpPr txBox="1"/>
          <p:nvPr/>
        </p:nvSpPr>
        <p:spPr>
          <a:xfrm>
            <a:off x="2569778" y="5049914"/>
            <a:ext cx="233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9DEAB50-0D7D-216E-409F-86051B3D7778}"/>
              </a:ext>
            </a:extLst>
          </p:cNvPr>
          <p:cNvSpPr txBox="1"/>
          <p:nvPr/>
        </p:nvSpPr>
        <p:spPr>
          <a:xfrm>
            <a:off x="2855085" y="5499112"/>
            <a:ext cx="233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6DBF37F-8C45-2722-C232-F591F7C45BD5}"/>
              </a:ext>
            </a:extLst>
          </p:cNvPr>
          <p:cNvSpPr txBox="1"/>
          <p:nvPr/>
        </p:nvSpPr>
        <p:spPr>
          <a:xfrm>
            <a:off x="4503132" y="2134209"/>
            <a:ext cx="233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8FC8A48-57DE-552D-1C31-FBB1F4348BAC}"/>
              </a:ext>
            </a:extLst>
          </p:cNvPr>
          <p:cNvSpPr txBox="1"/>
          <p:nvPr/>
        </p:nvSpPr>
        <p:spPr>
          <a:xfrm>
            <a:off x="5362597" y="2134210"/>
            <a:ext cx="233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8A97D17-B5E4-3795-5D0A-01A96131C19A}"/>
              </a:ext>
            </a:extLst>
          </p:cNvPr>
          <p:cNvSpPr txBox="1"/>
          <p:nvPr/>
        </p:nvSpPr>
        <p:spPr>
          <a:xfrm>
            <a:off x="3886200" y="2195624"/>
            <a:ext cx="3683696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(s, v), the signing and verification keys, respectively.</a:t>
            </a:r>
          </a:p>
        </p:txBody>
      </p:sp>
    </p:spTree>
    <p:extLst>
      <p:ext uri="{BB962C8B-B14F-4D97-AF65-F5344CB8AC3E}">
        <p14:creationId xmlns:p14="http://schemas.microsoft.com/office/powerpoint/2010/main" val="11722328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48E42-5704-EB42-BDAC-5C71CA785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Digital Signature Scheme Security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7A11F8-9526-BE4E-BD34-9EBEE5BC84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23</a:t>
            </a:fld>
            <a:endParaRPr lang="en-US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0F08395-A213-3C11-7011-F629BD290C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437" y="1212332"/>
            <a:ext cx="6630697" cy="164841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17B202E-3A26-A265-A306-39F35C60B6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437" y="3371202"/>
            <a:ext cx="6787836" cy="1900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4367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4623CA3-81B3-49F7-A6CB-F5FB0E5C5B77}" type="slidenum">
              <a:rPr lang="he-IL" altLang="en-US"/>
              <a:pPr>
                <a:defRPr/>
              </a:pPr>
              <a:t>24</a:t>
            </a:fld>
            <a:endParaRPr lang="en-US" altLang="en-US"/>
          </a:p>
        </p:txBody>
      </p:sp>
      <p:sp>
        <p:nvSpPr>
          <p:cNvPr id="51205" name="Rectangle 2"/>
          <p:cNvSpPr>
            <a:spLocks noGrp="1" noChangeArrowheads="1"/>
          </p:cNvSpPr>
          <p:nvPr>
            <p:ph type="title"/>
          </p:nvPr>
        </p:nvSpPr>
        <p:spPr>
          <a:xfrm>
            <a:off x="388938" y="277813"/>
            <a:ext cx="8299450" cy="781050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/>
          <a:p>
            <a:pPr defTabSz="449263" eaLnBrk="1" hangingPunct="1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en-US" sz="3800"/>
              <a:t>RSA Signatures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51011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276225" y="925771"/>
                <a:ext cx="8591550" cy="3059428"/>
              </a:xfrm>
              <a:extLst>
                <a:ext uri="{91240B29-F687-4F45-9708-019B960494DF}">
                  <a14:hiddenLine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0000" tIns="46800" rIns="90000" bIns="46800">
                <a:spAutoFit/>
              </a:bodyPr>
              <a:lstStyle/>
              <a:p>
                <a:pPr marL="341313" indent="-341313" defTabSz="449263" eaLnBrk="1" hangingPunct="1">
                  <a:spcBef>
                    <a:spcPts val="525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400" dirty="0">
                    <a:solidFill>
                      <a:schemeClr val="tx1"/>
                    </a:solidFill>
                  </a:rPr>
                  <a:t>Secret signing key </a:t>
                </a:r>
                <a:r>
                  <a:rPr lang="en-GB" altLang="en-US" sz="2400" i="1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s</a:t>
                </a:r>
                <a:r>
                  <a:rPr lang="en-GB" altLang="en-US" sz="2400" dirty="0">
                    <a:solidFill>
                      <a:schemeClr val="tx1"/>
                    </a:solidFill>
                  </a:rPr>
                  <a:t>, public verification key </a:t>
                </a:r>
                <a:r>
                  <a:rPr lang="en-GB" altLang="en-US" sz="2400" i="1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v</a:t>
                </a:r>
              </a:p>
              <a:p>
                <a:pPr marL="341313" indent="-341313" defTabSz="449263" eaLnBrk="1" hangingPunct="1">
                  <a:spcBef>
                    <a:spcPts val="525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14:m>
                  <m:oMath xmlns:m="http://schemas.openxmlformats.org/officeDocument/2006/math">
                    <m:r>
                      <a:rPr lang="en-GB" altLang="en-US" sz="22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altLang="en-US" sz="2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GB" altLang="en-US" sz="2200" dirty="0">
                    <a:solidFill>
                      <a:schemeClr val="tx1"/>
                    </a:solidFill>
                  </a:rPr>
                  <a:t>RSA.</a:t>
                </a:r>
                <a:r>
                  <a:rPr lang="en-GB" altLang="en-US" sz="2400" i="1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S</a:t>
                </a:r>
                <a:r>
                  <a:rPr lang="en-GB" altLang="en-US" sz="2400" i="1" baseline="-25000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s</a:t>
                </a:r>
                <a:r>
                  <a:rPr lang="en-GB" altLang="en-US" sz="2400" i="1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(m)= </a:t>
                </a:r>
                <a:r>
                  <a:rPr lang="en-GB" altLang="en-US" sz="2400" i="1" dirty="0" err="1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m</a:t>
                </a:r>
                <a:r>
                  <a:rPr lang="en-GB" altLang="en-US" sz="2400" i="1" baseline="30000" dirty="0" err="1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s</a:t>
                </a:r>
                <a:r>
                  <a:rPr lang="en-GB" altLang="en-US" sz="2400" i="1" baseline="30000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GB" altLang="en-US" sz="2400" i="1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mod n, </a:t>
                </a:r>
                <a:br>
                  <a:rPr lang="en-GB" altLang="en-US" sz="2400" i="1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</a:br>
                <a:r>
                  <a:rPr lang="en-GB" altLang="en-US" sz="2200" dirty="0" err="1">
                    <a:solidFill>
                      <a:schemeClr val="tx1"/>
                    </a:solidFill>
                  </a:rPr>
                  <a:t>RSA.</a:t>
                </a:r>
                <a:r>
                  <a:rPr lang="en-GB" altLang="en-US" sz="2400" i="1" dirty="0" err="1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V</a:t>
                </a:r>
                <a:r>
                  <a:rPr lang="en-GB" altLang="en-US" sz="2400" i="1" baseline="-25000" dirty="0" err="1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v</a:t>
                </a:r>
                <a:r>
                  <a:rPr lang="en-GB" altLang="en-US" sz="2400" i="1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(m,</a:t>
                </a:r>
                <a:r>
                  <a:rPr lang="en-GB" altLang="en-US" sz="24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alt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GB" altLang="en-US" sz="2400" i="1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)={ OK if m=</a:t>
                </a:r>
                <a:r>
                  <a:rPr lang="en-GB" altLang="en-US" sz="24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alt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GB" alt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altLang="en-US" sz="2400" i="1" baseline="30000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v</a:t>
                </a:r>
                <a:r>
                  <a:rPr lang="en-GB" altLang="en-US" sz="2400" i="1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 mod n; else, FAIL }</a:t>
                </a:r>
              </a:p>
              <a:p>
                <a:pPr marL="341313" indent="-341313" defTabSz="449263" eaLnBrk="1" hangingPunct="1">
                  <a:spcBef>
                    <a:spcPts val="525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400" dirty="0">
                    <a:solidFill>
                      <a:schemeClr val="tx1"/>
                    </a:solidFill>
                  </a:rPr>
                  <a:t>Long messages</a:t>
                </a:r>
                <a:r>
                  <a:rPr lang="en-GB" altLang="en-US" sz="2400" dirty="0"/>
                  <a:t>?</a:t>
                </a:r>
                <a:endParaRPr lang="en-US" altLang="en-US" sz="2400" dirty="0">
                  <a:solidFill>
                    <a:schemeClr val="tx1"/>
                  </a:solidFill>
                </a:endParaRPr>
              </a:p>
              <a:p>
                <a:pPr marL="668338" lvl="1" indent="-341313" defTabSz="449263" eaLnBrk="1" hangingPunct="1">
                  <a:spcBef>
                    <a:spcPts val="525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000" dirty="0">
                    <a:solidFill>
                      <a:schemeClr val="tx1"/>
                    </a:solidFill>
                  </a:rPr>
                  <a:t>Hint: use collision resistant hash function (CRHF) </a:t>
                </a:r>
              </a:p>
              <a:p>
                <a:pPr marL="668338" lvl="1" indent="-341313" defTabSz="449263" eaLnBrk="1" hangingPunct="1">
                  <a:spcBef>
                    <a:spcPts val="525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14:m>
                  <m:oMath xmlns:m="http://schemas.openxmlformats.org/officeDocument/2006/math">
                    <m:r>
                      <a:rPr lang="en-GB" alt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alt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GB" altLang="en-US" sz="2000" dirty="0">
                    <a:solidFill>
                      <a:schemeClr val="tx1"/>
                    </a:solidFill>
                  </a:rPr>
                  <a:t>RSA.</a:t>
                </a:r>
                <a:r>
                  <a:rPr lang="en-GB" altLang="en-US" sz="2000" i="1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S</a:t>
                </a:r>
                <a:r>
                  <a:rPr lang="en-GB" altLang="en-US" sz="2000" i="1" baseline="-25000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s</a:t>
                </a:r>
                <a:r>
                  <a:rPr lang="en-GB" altLang="en-US" sz="2000" i="1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(m)= h(m)</a:t>
                </a:r>
                <a:r>
                  <a:rPr lang="en-GB" altLang="en-US" sz="2000" i="1" baseline="30000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s </a:t>
                </a:r>
                <a:r>
                  <a:rPr lang="en-GB" altLang="en-US" sz="2000" i="1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mod n, </a:t>
                </a:r>
                <a:br>
                  <a:rPr lang="en-GB" altLang="en-US" sz="2000" i="1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</a:br>
                <a:r>
                  <a:rPr lang="en-GB" altLang="en-US" sz="2000" dirty="0" err="1">
                    <a:solidFill>
                      <a:schemeClr val="tx1"/>
                    </a:solidFill>
                  </a:rPr>
                  <a:t>RSA.</a:t>
                </a:r>
                <a:r>
                  <a:rPr lang="en-GB" altLang="en-US" sz="2000" i="1" dirty="0" err="1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V</a:t>
                </a:r>
                <a:r>
                  <a:rPr lang="en-GB" altLang="en-US" sz="2000" i="1" baseline="-25000" dirty="0" err="1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v</a:t>
                </a:r>
                <a:r>
                  <a:rPr lang="en-GB" altLang="en-US" sz="2000" i="1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(m,</a:t>
                </a:r>
                <a:r>
                  <a:rPr lang="en-GB" altLang="en-US" sz="20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alt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GB" altLang="en-US" sz="2000" i="1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)={ OK if h(m)=</a:t>
                </a:r>
                <a:r>
                  <a:rPr lang="en-GB" altLang="en-US" sz="20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alt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GB" alt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altLang="en-US" sz="2000" i="1" baseline="30000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v</a:t>
                </a:r>
                <a:r>
                  <a:rPr lang="en-GB" altLang="en-US" sz="2000" i="1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 mod n; else, FAIL }</a:t>
                </a:r>
                <a:br>
                  <a:rPr lang="en-US" altLang="en-US" sz="2000" dirty="0">
                    <a:solidFill>
                      <a:schemeClr val="tx1"/>
                    </a:solidFill>
                  </a:rPr>
                </a:br>
                <a:endParaRPr lang="en-US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451011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76225" y="925771"/>
                <a:ext cx="8591550" cy="3059428"/>
              </a:xfrm>
              <a:blipFill>
                <a:blip r:embed="rId3"/>
                <a:stretch>
                  <a:fillRect l="-147" t="-1240"/>
                </a:stretch>
              </a:blipFill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rapezoid 4">
            <a:extLst>
              <a:ext uri="{FF2B5EF4-FFF2-40B4-BE49-F238E27FC236}">
                <a16:creationId xmlns:a16="http://schemas.microsoft.com/office/drawing/2014/main" id="{CBBF0110-867B-E923-E23D-178FF59715E7}"/>
              </a:ext>
            </a:extLst>
          </p:cNvPr>
          <p:cNvSpPr/>
          <p:nvPr/>
        </p:nvSpPr>
        <p:spPr bwMode="auto">
          <a:xfrm rot="10800000">
            <a:off x="5991839" y="4702806"/>
            <a:ext cx="2875936" cy="490133"/>
          </a:xfrm>
          <a:prstGeom prst="trapezoid">
            <a:avLst>
              <a:gd name="adj" fmla="val 194084"/>
            </a:avLst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B163D14D-40DE-3304-5A01-A6E4CA1CF6AE}"/>
                  </a:ext>
                </a:extLst>
              </p:cNvPr>
              <p:cNvSpPr/>
              <p:nvPr/>
            </p:nvSpPr>
            <p:spPr bwMode="auto">
              <a:xfrm>
                <a:off x="6006588" y="4160554"/>
                <a:ext cx="2861187" cy="516194"/>
              </a:xfrm>
              <a:prstGeom prst="rect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dirty="0">
                    <a:latin typeface="Arial" pitchFamily="34" charset="0"/>
                    <a:cs typeface="Arial" pitchFamily="34" charset="0"/>
                  </a:rPr>
                  <a:t>Message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  <a:cs typeface="Arial" pitchFamily="34" charset="0"/>
                      </a:rPr>
                      <m:t>𝑚</m:t>
                    </m:r>
                  </m:oMath>
                </a14:m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B163D14D-40DE-3304-5A01-A6E4CA1CF6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006588" y="4160554"/>
                <a:ext cx="2861187" cy="516194"/>
              </a:xfrm>
              <a:prstGeom prst="rect">
                <a:avLst/>
              </a:prstGeom>
              <a:blipFill>
                <a:blip r:embed="rId4"/>
                <a:stretch>
                  <a:fillRect b="-2381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043E4C9-8FAB-ADD2-69AF-681F5E91AAC2}"/>
                  </a:ext>
                </a:extLst>
              </p:cNvPr>
              <p:cNvSpPr txBox="1"/>
              <p:nvPr/>
            </p:nvSpPr>
            <p:spPr>
              <a:xfrm>
                <a:off x="6955093" y="4702806"/>
                <a:ext cx="96417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Hash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043E4C9-8FAB-ADD2-69AF-681F5E91AA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5093" y="4702806"/>
                <a:ext cx="964175" cy="461665"/>
              </a:xfrm>
              <a:prstGeom prst="rect">
                <a:avLst/>
              </a:prstGeom>
              <a:blipFill>
                <a:blip r:embed="rId5"/>
                <a:stretch>
                  <a:fillRect l="-5195" b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F26FF292-3009-0B4E-67B9-7382A8419037}"/>
              </a:ext>
            </a:extLst>
          </p:cNvPr>
          <p:cNvSpPr/>
          <p:nvPr/>
        </p:nvSpPr>
        <p:spPr bwMode="auto">
          <a:xfrm>
            <a:off x="6946693" y="5218998"/>
            <a:ext cx="966227" cy="516192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58883B9-F7F2-0B93-DA32-E67A9555E45A}"/>
                  </a:ext>
                </a:extLst>
              </p:cNvPr>
              <p:cNvSpPr txBox="1"/>
              <p:nvPr/>
            </p:nvSpPr>
            <p:spPr>
              <a:xfrm>
                <a:off x="6946693" y="5220170"/>
                <a:ext cx="96622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58883B9-F7F2-0B93-DA32-E67A9555E4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6693" y="5220170"/>
                <a:ext cx="966227" cy="461665"/>
              </a:xfrm>
              <a:prstGeom prst="rect">
                <a:avLst/>
              </a:prstGeom>
              <a:blipFill>
                <a:blip r:embed="rId6"/>
                <a:stretch>
                  <a:fillRect b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3A6A170C-F446-EB4B-31CB-71ACA9CB7B88}"/>
              </a:ext>
            </a:extLst>
          </p:cNvPr>
          <p:cNvSpPr/>
          <p:nvPr/>
        </p:nvSpPr>
        <p:spPr bwMode="auto">
          <a:xfrm>
            <a:off x="6946693" y="5772738"/>
            <a:ext cx="966227" cy="516192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EA50C4B-3651-6C58-8F38-1DD91E6EF1A1}"/>
                  </a:ext>
                </a:extLst>
              </p:cNvPr>
              <p:cNvSpPr txBox="1"/>
              <p:nvPr/>
            </p:nvSpPr>
            <p:spPr>
              <a:xfrm>
                <a:off x="6901648" y="5787648"/>
                <a:ext cx="1056315" cy="461665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Sign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EA50C4B-3651-6C58-8F38-1DD91E6EF1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1648" y="5787648"/>
                <a:ext cx="1056315" cy="461665"/>
              </a:xfrm>
              <a:prstGeom prst="rect">
                <a:avLst/>
              </a:prstGeom>
              <a:blipFill>
                <a:blip r:embed="rId7"/>
                <a:stretch>
                  <a:fillRect l="-9524" t="-10526" b="-2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32D6E821-10EC-D7D5-CCAC-A13C7A5F7A65}"/>
              </a:ext>
            </a:extLst>
          </p:cNvPr>
          <p:cNvSpPr/>
          <p:nvPr/>
        </p:nvSpPr>
        <p:spPr bwMode="auto">
          <a:xfrm>
            <a:off x="6946693" y="6299229"/>
            <a:ext cx="966227" cy="516192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EC61BAB-F834-335F-FBB5-FF785BA331FD}"/>
                  </a:ext>
                </a:extLst>
              </p:cNvPr>
              <p:cNvSpPr txBox="1"/>
              <p:nvPr/>
            </p:nvSpPr>
            <p:spPr>
              <a:xfrm>
                <a:off x="6946693" y="6300401"/>
                <a:ext cx="1125629" cy="4682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h</m:t>
                          </m:r>
                        </m:sup>
                      </m:sSubSup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EC61BAB-F834-335F-FBB5-FF785BA331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6693" y="6300401"/>
                <a:ext cx="1125629" cy="468205"/>
              </a:xfrm>
              <a:prstGeom prst="rect">
                <a:avLst/>
              </a:prstGeom>
              <a:blipFill>
                <a:blip r:embed="rId8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9410817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/>
      <p:bldP spid="9" grpId="0" animBg="1"/>
      <p:bldP spid="10" grpId="0"/>
      <p:bldP spid="11" grpId="0" animBg="1"/>
      <p:bldP spid="12" grpId="0" animBg="1"/>
      <p:bldP spid="13" grpId="0" animBg="1"/>
      <p:bldP spid="1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Discrete-Log Digital Signature?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149350"/>
            <a:ext cx="8436077" cy="4981575"/>
          </a:xfrm>
        </p:spPr>
        <p:txBody>
          <a:bodyPr/>
          <a:lstStyle/>
          <a:p>
            <a:r>
              <a:rPr lang="en-US" dirty="0"/>
              <a:t>Can we sign based on assuming</a:t>
            </a:r>
            <a:br>
              <a:rPr lang="en-US" dirty="0"/>
            </a:br>
            <a:r>
              <a:rPr lang="en-US" dirty="0"/>
              <a:t>discrete log is hard? </a:t>
            </a:r>
          </a:p>
          <a:p>
            <a:r>
              <a:rPr lang="en-US" dirty="0"/>
              <a:t>Most well-known, popular scheme: DSA</a:t>
            </a:r>
          </a:p>
          <a:p>
            <a:pPr lvl="1"/>
            <a:r>
              <a:rPr lang="en-US" dirty="0"/>
              <a:t>Digital Signature Algorithm, by NSA/NIST</a:t>
            </a:r>
          </a:p>
          <a:p>
            <a:pPr lvl="1"/>
            <a:r>
              <a:rPr lang="en-US" dirty="0"/>
              <a:t>Details: crypto course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25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006280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7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he-IL" dirty="0"/>
              <a:t>Covered Material From the Textbook</a:t>
            </a:r>
          </a:p>
        </p:txBody>
      </p:sp>
      <p:sp>
        <p:nvSpPr>
          <p:cNvPr id="93188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altLang="he-IL" sz="2600" dirty="0">
                <a:sym typeface="Wingdings" panose="05000000000000000000" pitchFamily="2" charset="2"/>
              </a:rPr>
              <a:t>Chapter 1: Section: 1.4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altLang="he-IL" sz="2600" dirty="0">
                <a:sym typeface="Wingdings" panose="05000000000000000000" pitchFamily="2" charset="2"/>
              </a:rPr>
              <a:t>Chapter 6: </a:t>
            </a:r>
          </a:p>
          <a:p>
            <a:pPr marL="784225" lvl="1" indent="-457200"/>
            <a:r>
              <a:rPr lang="en-US" altLang="he-IL" sz="2200" dirty="0">
                <a:sym typeface="Wingdings" panose="05000000000000000000" pitchFamily="2" charset="2"/>
              </a:rPr>
              <a:t>Sections 6.4 (except 6.4.4)</a:t>
            </a:r>
          </a:p>
          <a:p>
            <a:pPr marL="784225" lvl="1" indent="-457200"/>
            <a:r>
              <a:rPr lang="en-US" altLang="he-IL" sz="2200" dirty="0">
                <a:sym typeface="Wingdings" panose="05000000000000000000" pitchFamily="2" charset="2"/>
              </a:rPr>
              <a:t>Section 6.5 (except 6.5.6, 6.5.7, and 6.5.8), </a:t>
            </a:r>
          </a:p>
          <a:p>
            <a:pPr marL="784225" lvl="1" indent="-457200"/>
            <a:r>
              <a:rPr lang="en-US" altLang="he-IL" sz="2200" dirty="0">
                <a:sym typeface="Wingdings" panose="05000000000000000000" pitchFamily="2" charset="2"/>
              </a:rPr>
              <a:t>And Section 6.6 (except RSA with message recovery and appendix)</a:t>
            </a:r>
            <a:endParaRPr lang="en-US" altLang="he-IL" sz="2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F9D048-DF9C-5B47-A4EF-7C5EDDA5AA4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175170" y="6242050"/>
            <a:ext cx="505279" cy="450850"/>
          </a:xfrm>
          <a:noFill/>
        </p:spPr>
        <p:txBody>
          <a:bodyPr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5D150BCE-9D66-491A-A8B4-4A161955DEF8}" type="slidenum">
              <a:rPr lang="he-IL" altLang="he-IL" sz="1800"/>
              <a:pPr>
                <a:spcBef>
                  <a:spcPct val="0"/>
                </a:spcBef>
                <a:buClrTx/>
                <a:buFontTx/>
                <a:buNone/>
              </a:pPr>
              <a:t>26</a:t>
            </a:fld>
            <a:endParaRPr lang="en-US" altLang="he-IL" sz="1800" dirty="0"/>
          </a:p>
        </p:txBody>
      </p:sp>
    </p:spTree>
    <p:extLst>
      <p:ext uri="{BB962C8B-B14F-4D97-AF65-F5344CB8AC3E}">
        <p14:creationId xmlns:p14="http://schemas.microsoft.com/office/powerpoint/2010/main" val="421599417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3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3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31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31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31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31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31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31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A8C4CAAF-33E3-504B-B941-4FF43CEC46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135" y="2071095"/>
            <a:ext cx="7620000" cy="39497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2C0D077-621F-A84F-9559-72206C7D7669}"/>
              </a:ext>
            </a:extLst>
          </p:cNvPr>
          <p:cNvSpPr/>
          <p:nvPr/>
        </p:nvSpPr>
        <p:spPr>
          <a:xfrm>
            <a:off x="2626500" y="757535"/>
            <a:ext cx="389100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0540527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220663" y="420688"/>
            <a:ext cx="8923337" cy="2888569"/>
          </a:xfrm>
        </p:spPr>
        <p:txBody>
          <a:bodyPr/>
          <a:lstStyle/>
          <a:p>
            <a:pPr algn="ctr"/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  <a:t>Public Key Encryption</a:t>
            </a: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endParaRPr lang="en-US" sz="3000" i="1" dirty="0"/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31DE1B47-CE65-DC44-99C8-A4BC601BA211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3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30324540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2380669" y="4196873"/>
            <a:ext cx="1241822" cy="594122"/>
          </a:xfrm>
          <a:prstGeom prst="rect">
            <a:avLst/>
          </a:prstGeom>
          <a:solidFill>
            <a:srgbClr val="CC9900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35100" rIns="67500" bIns="35100" anchor="ctr"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Encrypt E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458801" y="4230394"/>
            <a:ext cx="1241822" cy="594122"/>
          </a:xfrm>
          <a:prstGeom prst="rect">
            <a:avLst/>
          </a:prstGeom>
          <a:solidFill>
            <a:srgbClr val="CC9900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35100" rIns="67500" bIns="35100" anchor="ctr"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Decrypt D</a:t>
            </a:r>
          </a:p>
        </p:txBody>
      </p:sp>
      <p:sp>
        <p:nvSpPr>
          <p:cNvPr id="6" name="Line 5"/>
          <p:cNvSpPr>
            <a:spLocks noChangeShapeType="1"/>
          </p:cNvSpPr>
          <p:nvPr/>
        </p:nvSpPr>
        <p:spPr bwMode="auto">
          <a:xfrm>
            <a:off x="2138685" y="4464519"/>
            <a:ext cx="241984" cy="3817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8" name="Line 7"/>
          <p:cNvSpPr>
            <a:spLocks noChangeShapeType="1"/>
          </p:cNvSpPr>
          <p:nvPr/>
        </p:nvSpPr>
        <p:spPr bwMode="auto">
          <a:xfrm>
            <a:off x="6700623" y="4496849"/>
            <a:ext cx="226918" cy="0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1383223" y="4121646"/>
            <a:ext cx="969880" cy="6248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35100" rIns="67500" bIns="351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solidFill>
                  <a:srgbClr val="3B8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Plaintext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solidFill>
                  <a:srgbClr val="3B8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m</a:t>
            </a:r>
          </a:p>
        </p:txBody>
      </p:sp>
      <p:sp>
        <p:nvSpPr>
          <p:cNvPr id="10" name="Text Box 9"/>
          <p:cNvSpPr txBox="1">
            <a:spLocks noChangeArrowheads="1"/>
          </p:cNvSpPr>
          <p:nvPr/>
        </p:nvSpPr>
        <p:spPr bwMode="auto">
          <a:xfrm>
            <a:off x="6858696" y="4184407"/>
            <a:ext cx="1386661" cy="6248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35100" rIns="67500" bIns="351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solidFill>
                  <a:srgbClr val="3B8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Plaintext</a:t>
            </a:r>
            <a:br>
              <a:rPr lang="en-US" altLang="he-IL" sz="1800" i="1" dirty="0">
                <a:solidFill>
                  <a:srgbClr val="3B8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he-IL" sz="1800" i="1" dirty="0">
                <a:solidFill>
                  <a:srgbClr val="3B8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m=</a:t>
            </a:r>
            <a:r>
              <a:rPr lang="en-US" altLang="he-IL" sz="1800" i="1" dirty="0" err="1">
                <a:solidFill>
                  <a:srgbClr val="3B8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altLang="he-IL" sz="1800" i="1" baseline="-25000" dirty="0" err="1">
                <a:solidFill>
                  <a:srgbClr val="3B8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altLang="he-IL" sz="1800" i="1" dirty="0">
                <a:solidFill>
                  <a:srgbClr val="3B8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he-IL" sz="1800" i="1" dirty="0" err="1">
                <a:solidFill>
                  <a:srgbClr val="3B8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he-IL" sz="1800" i="1" baseline="-25000" dirty="0" err="1">
                <a:solidFill>
                  <a:srgbClr val="3B8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he-IL" sz="1800" i="1" dirty="0">
                <a:solidFill>
                  <a:srgbClr val="3B8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(m))</a:t>
            </a:r>
          </a:p>
        </p:txBody>
      </p:sp>
      <p:sp>
        <p:nvSpPr>
          <p:cNvPr id="11" name="Text Box 10"/>
          <p:cNvSpPr txBox="1">
            <a:spLocks noChangeArrowheads="1"/>
          </p:cNvSpPr>
          <p:nvPr/>
        </p:nvSpPr>
        <p:spPr bwMode="auto">
          <a:xfrm>
            <a:off x="4097411" y="4181492"/>
            <a:ext cx="1110944" cy="6248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35100" rIns="67500" bIns="351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Ciphertext</a:t>
            </a:r>
            <a:br>
              <a:rPr lang="en-US" altLang="he-IL" sz="18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he-IL" sz="18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c=</a:t>
            </a:r>
            <a:r>
              <a:rPr lang="en-US" altLang="he-IL" sz="1800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he-IL" sz="1800" i="1" baseline="-25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he-IL" sz="18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(m)</a:t>
            </a:r>
          </a:p>
        </p:txBody>
      </p:sp>
      <p:sp>
        <p:nvSpPr>
          <p:cNvPr id="12" name="Line 12"/>
          <p:cNvSpPr>
            <a:spLocks noChangeShapeType="1"/>
          </p:cNvSpPr>
          <p:nvPr/>
        </p:nvSpPr>
        <p:spPr bwMode="auto">
          <a:xfrm>
            <a:off x="6052923" y="4068469"/>
            <a:ext cx="1191" cy="161925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14" name="Line 12"/>
          <p:cNvSpPr>
            <a:spLocks noChangeShapeType="1"/>
          </p:cNvSpPr>
          <p:nvPr/>
        </p:nvSpPr>
        <p:spPr bwMode="auto">
          <a:xfrm>
            <a:off x="2961125" y="4034948"/>
            <a:ext cx="1191" cy="161925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15" name="Text Box 14"/>
          <p:cNvSpPr txBox="1">
            <a:spLocks noChangeArrowheads="1"/>
          </p:cNvSpPr>
          <p:nvPr/>
        </p:nvSpPr>
        <p:spPr bwMode="auto">
          <a:xfrm>
            <a:off x="2591299" y="3137538"/>
            <a:ext cx="1739321" cy="6248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35100" rIns="67500" bIns="351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Encryption Key e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(public)</a:t>
            </a:r>
          </a:p>
        </p:txBody>
      </p:sp>
      <p:sp>
        <p:nvSpPr>
          <p:cNvPr id="16" name="Line 6"/>
          <p:cNvSpPr>
            <a:spLocks noChangeShapeType="1"/>
          </p:cNvSpPr>
          <p:nvPr/>
        </p:nvSpPr>
        <p:spPr bwMode="auto">
          <a:xfrm>
            <a:off x="3626222" y="4493934"/>
            <a:ext cx="1841118" cy="2915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24" name="Rectangle 23"/>
          <p:cNvSpPr>
            <a:spLocks noChangeArrowheads="1"/>
          </p:cNvSpPr>
          <p:nvPr/>
        </p:nvSpPr>
        <p:spPr bwMode="auto">
          <a:xfrm>
            <a:off x="4102321" y="2249708"/>
            <a:ext cx="1241822" cy="594122"/>
          </a:xfrm>
          <a:prstGeom prst="rect">
            <a:avLst/>
          </a:prstGeom>
          <a:solidFill>
            <a:srgbClr val="CC9900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35100" rIns="67500" bIns="35100" anchor="ctr"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KeyGen</a:t>
            </a: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KG</a:t>
            </a:r>
          </a:p>
        </p:txBody>
      </p:sp>
      <p:sp>
        <p:nvSpPr>
          <p:cNvPr id="26" name="Text Box 9"/>
          <p:cNvSpPr txBox="1">
            <a:spLocks noChangeArrowheads="1"/>
          </p:cNvSpPr>
          <p:nvPr/>
        </p:nvSpPr>
        <p:spPr bwMode="auto">
          <a:xfrm>
            <a:off x="4439452" y="3030030"/>
            <a:ext cx="565923" cy="3478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35100" rIns="67500" bIns="351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solidFill>
                  <a:srgbClr val="3B8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he-IL" sz="1800" i="1" dirty="0" err="1">
                <a:solidFill>
                  <a:srgbClr val="3B8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e,d</a:t>
            </a:r>
            <a:r>
              <a:rPr lang="en-US" altLang="he-IL" sz="1800" i="1" dirty="0">
                <a:solidFill>
                  <a:srgbClr val="3B8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30" name="Text Box 10"/>
          <p:cNvSpPr txBox="1">
            <a:spLocks noChangeArrowheads="1"/>
          </p:cNvSpPr>
          <p:nvPr/>
        </p:nvSpPr>
        <p:spPr bwMode="auto">
          <a:xfrm>
            <a:off x="4097411" y="1614372"/>
            <a:ext cx="1252008" cy="3478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35100" rIns="67500" bIns="351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 length l</a:t>
            </a:r>
          </a:p>
        </p:txBody>
      </p:sp>
      <p:cxnSp>
        <p:nvCxnSpPr>
          <p:cNvPr id="3" name="Elbow Connector 2"/>
          <p:cNvCxnSpPr>
            <a:stCxn id="30" idx="2"/>
            <a:endCxn id="24" idx="0"/>
          </p:cNvCxnSpPr>
          <p:nvPr/>
        </p:nvCxnSpPr>
        <p:spPr>
          <a:xfrm rot="16200000" flipH="1">
            <a:off x="4578997" y="2105473"/>
            <a:ext cx="287452" cy="101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30"/>
          <p:cNvCxnSpPr>
            <a:stCxn id="24" idx="2"/>
          </p:cNvCxnSpPr>
          <p:nvPr/>
        </p:nvCxnSpPr>
        <p:spPr>
          <a:xfrm rot="5400000">
            <a:off x="4611496" y="2954546"/>
            <a:ext cx="222452" cy="101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endCxn id="34" idx="3"/>
          </p:cNvCxnSpPr>
          <p:nvPr/>
        </p:nvCxnSpPr>
        <p:spPr>
          <a:xfrm flipH="1">
            <a:off x="3101302" y="3377914"/>
            <a:ext cx="1498436" cy="5252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 Box 14"/>
          <p:cNvSpPr txBox="1">
            <a:spLocks noChangeArrowheads="1"/>
          </p:cNvSpPr>
          <p:nvPr/>
        </p:nvSpPr>
        <p:spPr bwMode="auto">
          <a:xfrm>
            <a:off x="2862791" y="3729223"/>
            <a:ext cx="238911" cy="3478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35100" rIns="67500" bIns="351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</a:p>
        </p:txBody>
      </p:sp>
      <p:cxnSp>
        <p:nvCxnSpPr>
          <p:cNvPr id="37" name="Straight Arrow Connector 36"/>
          <p:cNvCxnSpPr/>
          <p:nvPr/>
        </p:nvCxnSpPr>
        <p:spPr>
          <a:xfrm>
            <a:off x="4823011" y="3377914"/>
            <a:ext cx="1143000" cy="5252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 Box 14"/>
          <p:cNvSpPr txBox="1">
            <a:spLocks noChangeArrowheads="1"/>
          </p:cNvSpPr>
          <p:nvPr/>
        </p:nvSpPr>
        <p:spPr bwMode="auto">
          <a:xfrm>
            <a:off x="5933668" y="3717206"/>
            <a:ext cx="251735" cy="3478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35100" rIns="67500" bIns="351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</a:p>
        </p:txBody>
      </p:sp>
      <p:sp>
        <p:nvSpPr>
          <p:cNvPr id="39" name="Text Box 14"/>
          <p:cNvSpPr txBox="1">
            <a:spLocks noChangeArrowheads="1"/>
          </p:cNvSpPr>
          <p:nvPr/>
        </p:nvSpPr>
        <p:spPr bwMode="auto">
          <a:xfrm>
            <a:off x="5457601" y="3137538"/>
            <a:ext cx="1764969" cy="6248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35100" rIns="67500" bIns="351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Decryption Key d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(private)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Public Key Encryption</a:t>
            </a:r>
          </a:p>
        </p:txBody>
      </p:sp>
      <p:sp>
        <p:nvSpPr>
          <p:cNvPr id="25" name="Slide Number Placeholder 3">
            <a:extLst>
              <a:ext uri="{FF2B5EF4-FFF2-40B4-BE49-F238E27FC236}">
                <a16:creationId xmlns:a16="http://schemas.microsoft.com/office/drawing/2014/main" id="{E2FAFD18-15F8-2842-B7E8-A026EC6ABF16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4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40450466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938" y="277813"/>
            <a:ext cx="8755062" cy="779462"/>
          </a:xfrm>
        </p:spPr>
        <p:txBody>
          <a:bodyPr/>
          <a:lstStyle/>
          <a:p>
            <a:r>
              <a:rPr lang="en-US" sz="3800" dirty="0"/>
              <a:t>Public Key Encryption IND-CPA Security</a:t>
            </a:r>
          </a:p>
        </p:txBody>
      </p:sp>
      <p:sp>
        <p:nvSpPr>
          <p:cNvPr id="27" name="Slide Number Placeholder 3">
            <a:extLst>
              <a:ext uri="{FF2B5EF4-FFF2-40B4-BE49-F238E27FC236}">
                <a16:creationId xmlns:a16="http://schemas.microsoft.com/office/drawing/2014/main" id="{5BFA2471-6083-184C-BBA5-4C4247FAA7D4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5</a:t>
            </a:fld>
            <a:endParaRPr lang="he-IL" altLang="he-IL" sz="1800" dirty="0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8807B634-2CD9-13DB-E85D-2ECECB635D9A}"/>
              </a:ext>
            </a:extLst>
          </p:cNvPr>
          <p:cNvSpPr txBox="1">
            <a:spLocks/>
          </p:cNvSpPr>
          <p:nvPr/>
        </p:nvSpPr>
        <p:spPr>
          <a:xfrm>
            <a:off x="457200" y="1149350"/>
            <a:ext cx="8229600" cy="4981575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n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69925" indent="-3254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itchFamily="2" charset="2"/>
              <a:buChar char="q"/>
              <a:defRPr sz="2600">
                <a:solidFill>
                  <a:schemeClr val="tx1"/>
                </a:solidFill>
                <a:latin typeface="+mn-lt"/>
                <a:cs typeface="+mn-cs"/>
              </a:defRPr>
            </a:lvl2pPr>
            <a:lvl3pPr marL="1022350" indent="-3508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n"/>
              <a:defRPr sz="2200">
                <a:solidFill>
                  <a:schemeClr val="tx1"/>
                </a:solidFill>
                <a:latin typeface="+mn-lt"/>
                <a:cs typeface="+mn-cs"/>
              </a:defRPr>
            </a:lvl3pPr>
            <a:lvl4pPr marL="1339850" indent="-315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1681163" indent="-3397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21383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5955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0527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5099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r>
              <a:rPr lang="en-US" sz="2200" kern="0" dirty="0"/>
              <a:t>Same security game as before.</a:t>
            </a:r>
          </a:p>
          <a:p>
            <a:pPr lvl="1"/>
            <a:r>
              <a:rPr lang="en-US" sz="2200" kern="0" dirty="0"/>
              <a:t>The attacker chooses two messages of the same length, and is challenged to correctly guess which of these messages was encrypted by the challenger.</a:t>
            </a:r>
          </a:p>
          <a:p>
            <a:r>
              <a:rPr lang="en-US" sz="2200" kern="0" dirty="0"/>
              <a:t>The difference is that the attacker does not need an oracle access to the encryption oracle!</a:t>
            </a:r>
          </a:p>
          <a:p>
            <a:pPr lvl="1"/>
            <a:r>
              <a:rPr lang="en-US" sz="2200" kern="0" dirty="0"/>
              <a:t>The public encryption key (but not the private decryption key) is known to everyone, including the adversary, and can use it to encrypt any message he wants.</a:t>
            </a:r>
          </a:p>
          <a:p>
            <a:r>
              <a:rPr lang="en-US" sz="2200" kern="0" dirty="0">
                <a:solidFill>
                  <a:srgbClr val="FF00FF"/>
                </a:solidFill>
              </a:rPr>
              <a:t>Can a deterministic public key encryption scheme be an IND-CPA secure?</a:t>
            </a:r>
          </a:p>
        </p:txBody>
      </p:sp>
    </p:spTree>
    <p:extLst>
      <p:ext uri="{BB962C8B-B14F-4D97-AF65-F5344CB8AC3E}">
        <p14:creationId xmlns:p14="http://schemas.microsoft.com/office/powerpoint/2010/main" val="11277797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Discrete Log-based Encryption</a:t>
            </a:r>
            <a:endParaRPr lang="he-IL" dirty="0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will study two constructions:</a:t>
            </a:r>
          </a:p>
          <a:p>
            <a:pPr lvl="1"/>
            <a:r>
              <a:rPr lang="en-US" dirty="0"/>
              <a:t>An adaptation of DH key exchange protocol to perform encryption.</a:t>
            </a:r>
          </a:p>
          <a:p>
            <a:pPr lvl="1"/>
            <a:r>
              <a:rPr lang="en-US" dirty="0" err="1"/>
              <a:t>ElGamal</a:t>
            </a:r>
            <a:r>
              <a:rPr lang="en-US" dirty="0"/>
              <a:t> encryption scheme.</a:t>
            </a:r>
          </a:p>
        </p:txBody>
      </p:sp>
      <p:sp>
        <p:nvSpPr>
          <p:cNvPr id="5" name="מציין מיקום של מספר שקופית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179947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87CE08-6D63-E8D2-48C6-49A3760812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7" name="Rectangle 2">
            <a:extLst>
              <a:ext uri="{FF2B5EF4-FFF2-40B4-BE49-F238E27FC236}">
                <a16:creationId xmlns:a16="http://schemas.microsoft.com/office/drawing/2014/main" id="{A45181CD-9F3B-08F9-3C6C-E5053DCB256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800" dirty="0"/>
              <a:t>The DH Encryption Scheme</a:t>
            </a:r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ECDC2201-D7BC-0598-EBAF-70AE3E3922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EE098FA-8B27-40EB-8628-7A1F32E0EFFD}" type="slidenum">
              <a:rPr lang="he-IL" altLang="en-US"/>
              <a:pPr>
                <a:defRPr/>
              </a:pPr>
              <a:t>7</a:t>
            </a:fld>
            <a:endParaRPr lang="en-US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2DD538-55A1-ADD4-6294-17B66F1DD0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078" y="1219199"/>
            <a:ext cx="7454052" cy="259644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4E44CDB-5CF9-B038-D6DC-46A98CDEBB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8256" y="4018398"/>
            <a:ext cx="5631744" cy="11865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20D6350-E202-82B5-E977-1E2DB3645C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67517" y="5454650"/>
            <a:ext cx="3742390" cy="56232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CF37B40-6A11-E858-63BE-2A49BFCCDB8C}"/>
              </a:ext>
            </a:extLst>
          </p:cNvPr>
          <p:cNvSpPr txBox="1"/>
          <p:nvPr/>
        </p:nvSpPr>
        <p:spPr>
          <a:xfrm>
            <a:off x="388938" y="4244622"/>
            <a:ext cx="1394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Encryption: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D079A21-BE5B-3FB6-1438-2B1604D87D25}"/>
              </a:ext>
            </a:extLst>
          </p:cNvPr>
          <p:cNvSpPr txBox="1"/>
          <p:nvPr/>
        </p:nvSpPr>
        <p:spPr>
          <a:xfrm>
            <a:off x="388938" y="5454135"/>
            <a:ext cx="1394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Decryption:</a:t>
            </a:r>
          </a:p>
        </p:txBody>
      </p:sp>
    </p:spTree>
    <p:extLst>
      <p:ext uri="{BB962C8B-B14F-4D97-AF65-F5344CB8AC3E}">
        <p14:creationId xmlns:p14="http://schemas.microsoft.com/office/powerpoint/2010/main" val="36397346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275199-1239-7B2D-DF78-A29E68EADC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7" name="Rectangle 2">
            <a:extLst>
              <a:ext uri="{FF2B5EF4-FFF2-40B4-BE49-F238E27FC236}">
                <a16:creationId xmlns:a16="http://schemas.microsoft.com/office/drawing/2014/main" id="{5113F6F9-3E6E-B5B4-F112-F9B948DE2AD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800" dirty="0"/>
              <a:t>The DH Encryption Scheme---Correctness and Security</a:t>
            </a:r>
          </a:p>
        </p:txBody>
      </p:sp>
      <p:sp>
        <p:nvSpPr>
          <p:cNvPr id="2" name="מציין מיקום תוכן 1">
            <a:extLst>
              <a:ext uri="{FF2B5EF4-FFF2-40B4-BE49-F238E27FC236}">
                <a16:creationId xmlns:a16="http://schemas.microsoft.com/office/drawing/2014/main" id="{2E95E3DF-99FA-F8EA-4FC0-00F83DB40F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938" y="3964649"/>
            <a:ext cx="8229600" cy="2152562"/>
          </a:xfrm>
        </p:spPr>
        <p:txBody>
          <a:bodyPr/>
          <a:lstStyle/>
          <a:p>
            <a:pPr marL="415925" indent="-285750" eaLnBrk="1" hangingPunct="1"/>
            <a:r>
              <a:rPr lang="en-US" altLang="en-US" sz="2200" dirty="0"/>
              <a:t>May not be secure!</a:t>
            </a:r>
          </a:p>
          <a:p>
            <a:pPr marL="742950" lvl="1" indent="-285750" eaLnBrk="1" hangingPunct="1"/>
            <a:r>
              <a:rPr lang="en-US" altLang="en-US" sz="1800" dirty="0"/>
              <a:t>Believed to be secure under the CDH assumption, however, it is not always true! </a:t>
            </a:r>
            <a:r>
              <a:rPr lang="en-US" altLang="en-US" sz="1800" i="1" dirty="0"/>
              <a:t>g</a:t>
            </a:r>
            <a:r>
              <a:rPr lang="en-US" altLang="en-US" sz="1800" i="1" baseline="30000" dirty="0"/>
              <a:t>ab</a:t>
            </a:r>
            <a:r>
              <a:rPr lang="en-US" altLang="en-US" sz="1800" dirty="0"/>
              <a:t> may leak some information (or bits) as we studied before.</a:t>
            </a:r>
          </a:p>
          <a:p>
            <a:pPr marL="415925" indent="-285750" eaLnBrk="1" hangingPunct="1"/>
            <a:r>
              <a:rPr lang="en-US" altLang="en-US" sz="2200" dirty="0"/>
              <a:t>Solution?</a:t>
            </a:r>
          </a:p>
          <a:p>
            <a:pPr marL="742950" lvl="1" indent="-285750" eaLnBrk="1" hangingPunct="1"/>
            <a:r>
              <a:rPr lang="en-US" altLang="en-US" sz="1800" dirty="0"/>
              <a:t>The hashed DH encryption scheme.</a:t>
            </a:r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A226FA8B-8F08-8CCF-77FF-A018E87FDD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EE098FA-8B27-40EB-8628-7A1F32E0EFFD}" type="slidenum">
              <a:rPr lang="he-IL" altLang="en-US"/>
              <a:pPr>
                <a:defRPr/>
              </a:pPr>
              <a:t>8</a:t>
            </a:fld>
            <a:endParaRPr lang="en-US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2D3D9C-C1AF-3527-DF61-17E1061D25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5229" y="1817512"/>
            <a:ext cx="7266391" cy="2020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8020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800" dirty="0"/>
              <a:t>The Hashed DH Encryption Scheme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מציין מיקום תוכן 1"/>
              <p:cNvSpPr>
                <a:spLocks noGrp="1"/>
              </p:cNvSpPr>
              <p:nvPr>
                <p:ph idx="1"/>
              </p:nvPr>
            </p:nvSpPr>
            <p:spPr>
              <a:xfrm>
                <a:off x="445591" y="1062362"/>
                <a:ext cx="8229600" cy="879327"/>
              </a:xfrm>
            </p:spPr>
            <p:txBody>
              <a:bodyPr/>
              <a:lstStyle/>
              <a:p>
                <a:pPr marL="415925" indent="-285750" eaLnBrk="1" hangingPunct="1"/>
                <a:r>
                  <a:rPr lang="en-US" altLang="en-US" sz="2200" dirty="0"/>
                  <a:t>Secure if </a:t>
                </a:r>
                <a:r>
                  <a:rPr lang="en-US" altLang="en-US" sz="2200" i="1" dirty="0">
                    <a:latin typeface="Times New Roman" pitchFamily="18" charset="0"/>
                    <a:cs typeface="Times New Roman" pitchFamily="18" charset="0"/>
                  </a:rPr>
                  <a:t>h(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pPr>
                      <m:e>
                        <m:r>
                          <a:rPr lang="en-US" sz="22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𝑔</m:t>
                        </m:r>
                      </m:e>
                      <m:sup>
                        <m:sSub>
                          <m:sSubPr>
                            <m:ctrlPr>
                              <a:rPr lang="en-US" sz="22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𝑏</m:t>
                            </m:r>
                            <m:r>
                              <a:rPr lang="en-US" sz="22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itchFamily="18" charset="0"/>
                              </a:rPr>
                              <m:t>∙</m:t>
                            </m:r>
                            <m:r>
                              <a:rPr lang="en-US" sz="22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2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𝐴</m:t>
                            </m:r>
                          </m:sub>
                        </m:sSub>
                      </m:sup>
                    </m:sSup>
                  </m:oMath>
                </a14:m>
                <a:r>
                  <a:rPr lang="en-US" altLang="en-US" sz="2200" i="1" dirty="0">
                    <a:latin typeface="Times New Roman" pitchFamily="18" charset="0"/>
                    <a:cs typeface="Times New Roman" pitchFamily="18" charset="0"/>
                  </a:rPr>
                  <a:t> mod p) </a:t>
                </a:r>
                <a:r>
                  <a:rPr lang="en-US" altLang="en-US" sz="2200" dirty="0"/>
                  <a:t>is pseudorandom (so the hash function must be a randomness-extractor hash function).</a:t>
                </a:r>
              </a:p>
            </p:txBody>
          </p:sp>
        </mc:Choice>
        <mc:Fallback>
          <p:sp>
            <p:nvSpPr>
              <p:cNvPr id="2" name="מציין מיקום תוכן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45591" y="1062362"/>
                <a:ext cx="8229600" cy="879327"/>
              </a:xfrm>
              <a:blipFill>
                <a:blip r:embed="rId3"/>
                <a:stretch>
                  <a:fillRect t="-28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EE098FA-8B27-40EB-8628-7A1F32E0EFFD}" type="slidenum">
              <a:rPr lang="he-IL" altLang="en-US"/>
              <a:pPr>
                <a:defRPr/>
              </a:pPr>
              <a:t>9</a:t>
            </a:fld>
            <a:endParaRPr lang="en-US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11BD9D-BE8E-FB39-0E68-2D970EB1F1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639" y="2305050"/>
            <a:ext cx="7557787" cy="305417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84868125"/>
      </p:ext>
    </p:extLst>
  </p:cSld>
  <p:clrMapOvr>
    <a:masterClrMapping/>
  </p:clrMapOvr>
</p:sld>
</file>

<file path=ppt/theme/theme1.xml><?xml version="1.0" encoding="utf-8"?>
<a:theme xmlns:a="http://schemas.openxmlformats.org/drawingml/2006/main" name="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cs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cs typeface="Arial" pitchFamily="34" charset="0"/>
          </a:defRPr>
        </a:defPPr>
      </a:lstStyle>
    </a:lnDef>
  </a:objectDefaults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Edge</Template>
  <TotalTime>87804</TotalTime>
  <Words>1787</Words>
  <Application>Microsoft Macintosh PowerPoint</Application>
  <PresentationFormat>On-screen Show (4:3)</PresentationFormat>
  <Paragraphs>258</Paragraphs>
  <Slides>27</Slides>
  <Notes>16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5" baseType="lpstr">
      <vt:lpstr>Arial Unicode MS</vt:lpstr>
      <vt:lpstr>Arial</vt:lpstr>
      <vt:lpstr>Cambria Math</vt:lpstr>
      <vt:lpstr>Garamond</vt:lpstr>
      <vt:lpstr>Times New Roman</vt:lpstr>
      <vt:lpstr>Wingdings</vt:lpstr>
      <vt:lpstr>Edge</vt:lpstr>
      <vt:lpstr>משוואה</vt:lpstr>
      <vt:lpstr>CSE 3400/CSE 5850 - Introduction to Computer &amp; Network Security  / Introduction to Cybersecurity  Lecture 11 Public Key Cryptography– Part II </vt:lpstr>
      <vt:lpstr>Outline</vt:lpstr>
      <vt:lpstr>   Public Key Encryption  </vt:lpstr>
      <vt:lpstr>Public Key Encryption</vt:lpstr>
      <vt:lpstr>Public Key Encryption IND-CPA Security</vt:lpstr>
      <vt:lpstr>Discrete Log-based Encryption</vt:lpstr>
      <vt:lpstr>The DH Encryption Scheme</vt:lpstr>
      <vt:lpstr>The DH Encryption Scheme---Correctness and Security</vt:lpstr>
      <vt:lpstr>The Hashed DH Encryption Scheme</vt:lpstr>
      <vt:lpstr>ElGamal Public Key Encyption </vt:lpstr>
      <vt:lpstr>ElGamal Public Key Encryption </vt:lpstr>
      <vt:lpstr>ElGamal Public Key Cryptosystem </vt:lpstr>
      <vt:lpstr>ElGamal PKC: homomorphism</vt:lpstr>
      <vt:lpstr>RSA Public Key Encryption</vt:lpstr>
      <vt:lpstr>RSA Public Key Cryptosystem</vt:lpstr>
      <vt:lpstr>The RSA Problem and Assumption</vt:lpstr>
      <vt:lpstr>RSA PKC Security</vt:lpstr>
      <vt:lpstr>Padded RSA</vt:lpstr>
      <vt:lpstr>   Digital Signature  </vt:lpstr>
      <vt:lpstr>Public Key Digital Signatures</vt:lpstr>
      <vt:lpstr>Digital Signatures Security: Unforgeability</vt:lpstr>
      <vt:lpstr>Digital Signature Scheme Definition</vt:lpstr>
      <vt:lpstr>Digital Signature Scheme Security</vt:lpstr>
      <vt:lpstr>RSA Signatures</vt:lpstr>
      <vt:lpstr>Discrete-Log Digital Signature? </vt:lpstr>
      <vt:lpstr>Covered Material From the Textbook</vt:lpstr>
      <vt:lpstr>PowerPoint Presentation</vt:lpstr>
    </vt:vector>
  </TitlesOfParts>
  <Company>CS dept, Bar Ilan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Cryptanalysis-tolerant Hashing and Commitment</dc:title>
  <dc:creator>Amir Herzberg</dc:creator>
  <cp:lastModifiedBy>Almashaqbeh, Ghada</cp:lastModifiedBy>
  <cp:revision>649</cp:revision>
  <cp:lastPrinted>2022-04-19T18:53:54Z</cp:lastPrinted>
  <dcterms:created xsi:type="dcterms:W3CDTF">2003-03-23T06:19:47Z</dcterms:created>
  <dcterms:modified xsi:type="dcterms:W3CDTF">2024-11-07T23:00:29Z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3</vt:i4>
  </property>
</Properties>
</file>